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9" r:id="rId2"/>
    <p:sldId id="293" r:id="rId3"/>
    <p:sldId id="258" r:id="rId4"/>
    <p:sldId id="261" r:id="rId5"/>
    <p:sldId id="284" r:id="rId6"/>
    <p:sldId id="285" r:id="rId7"/>
    <p:sldId id="267" r:id="rId8"/>
    <p:sldId id="283" r:id="rId9"/>
    <p:sldId id="286" r:id="rId10"/>
    <p:sldId id="287" r:id="rId11"/>
    <p:sldId id="260" r:id="rId12"/>
    <p:sldId id="271" r:id="rId13"/>
    <p:sldId id="276" r:id="rId14"/>
    <p:sldId id="294" r:id="rId15"/>
    <p:sldId id="278" r:id="rId16"/>
    <p:sldId id="289" r:id="rId17"/>
    <p:sldId id="280" r:id="rId18"/>
    <p:sldId id="290" r:id="rId19"/>
    <p:sldId id="282" r:id="rId20"/>
    <p:sldId id="291" r:id="rId21"/>
    <p:sldId id="270" r:id="rId22"/>
    <p:sldId id="273" r:id="rId23"/>
    <p:sldId id="274" r:id="rId24"/>
    <p:sldId id="295" r:id="rId25"/>
    <p:sldId id="296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7" autoAdjust="0"/>
    <p:restoredTop sz="94728" autoAdjust="0"/>
  </p:normalViewPr>
  <p:slideViewPr>
    <p:cSldViewPr>
      <p:cViewPr varScale="1">
        <p:scale>
          <a:sx n="99" d="100"/>
          <a:sy n="99" d="100"/>
        </p:scale>
        <p:origin x="-2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324C6-7BB1-4FD2-B304-F2F98FD4640B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FF0C9-77F5-4811-91EE-5D7BFE3D68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101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FF0C9-77F5-4811-91EE-5D7BFE3D687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FF0C9-77F5-4811-91EE-5D7BFE3D687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0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453650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  <a:t/>
            </a:r>
            <a:br>
              <a:rPr lang="ru-RU" sz="40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_AlgeriusBlw" pitchFamily="82" charset="-52"/>
              </a:rPr>
            </a:br>
            <a:endParaRPr lang="ru-RU" sz="4000" dirty="0">
              <a:solidFill>
                <a:schemeClr val="bg1">
                  <a:lumMod val="75000"/>
                  <a:lumOff val="25000"/>
                </a:schemeClr>
              </a:solidFill>
              <a:latin typeface="a_AlgeriusBlw" pitchFamily="82" charset="-5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30000" contrast="-7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92"/>
            <a:ext cx="9144000" cy="688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158" y="2276872"/>
            <a:ext cx="8391306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solidFill>
                <a:schemeClr val="tx1"/>
              </a:solidFill>
              <a:latin typeface="a_AlgeriusBlw" pitchFamily="82" charset="-52"/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  <a:latin typeface="a_AlgeriusBlw" pitchFamily="82" charset="-52"/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a_AlgeriusBlw" pitchFamily="82" charset="-52"/>
              </a:rPr>
              <a:t>«Игры   и    упражнения        по    развитию  конструктивной деятельности  у  детей  с ОВЗ   через    интеграцию образовательных областей»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8903" y="500042"/>
            <a:ext cx="7998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Государственное бюджетное дошкольное образовательное учреждение </a:t>
            </a:r>
          </a:p>
          <a:p>
            <a:pPr algn="ctr"/>
            <a:r>
              <a:rPr lang="ru-RU" dirty="0" smtClean="0"/>
              <a:t>детский сад № 6 комбинированного вида </a:t>
            </a:r>
          </a:p>
          <a:p>
            <a:pPr algn="ctr"/>
            <a:r>
              <a:rPr lang="ru-RU" dirty="0" smtClean="0"/>
              <a:t>Колпинского района Санкт-Петербург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72264" y="4714884"/>
            <a:ext cx="226170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200" i="1" dirty="0" smtClean="0"/>
          </a:p>
          <a:p>
            <a:endParaRPr lang="ru-RU" sz="1200" i="1" dirty="0" smtClean="0"/>
          </a:p>
          <a:p>
            <a:endParaRPr lang="ru-RU" sz="1200" i="1" dirty="0" smtClean="0"/>
          </a:p>
          <a:p>
            <a:r>
              <a:rPr lang="ru-RU" sz="1200" i="1" dirty="0" smtClean="0"/>
              <a:t>Составила:</a:t>
            </a:r>
          </a:p>
          <a:p>
            <a:r>
              <a:rPr lang="ru-RU" sz="1200" i="1" dirty="0" smtClean="0"/>
              <a:t>О.В . </a:t>
            </a:r>
            <a:r>
              <a:rPr lang="ru-RU" sz="1200" i="1" dirty="0" err="1" smtClean="0"/>
              <a:t>Андриянова</a:t>
            </a:r>
            <a:endParaRPr lang="ru-RU" sz="1200" i="1" dirty="0" smtClean="0"/>
          </a:p>
          <a:p>
            <a:r>
              <a:rPr lang="ru-RU" sz="1200" i="1" dirty="0" smtClean="0"/>
              <a:t>Воспитатель </a:t>
            </a:r>
          </a:p>
          <a:p>
            <a:r>
              <a:rPr lang="en-US" sz="1200" i="1" dirty="0" smtClean="0"/>
              <a:t>I</a:t>
            </a:r>
            <a:r>
              <a:rPr lang="ru-RU" sz="1200" i="1" dirty="0" smtClean="0"/>
              <a:t> квалификационной категории</a:t>
            </a:r>
            <a:endParaRPr lang="ru-RU" sz="1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1008112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КОНСТРУИРОВАНИЕ ПО ЗАМЫСЛУ</a:t>
            </a:r>
          </a:p>
          <a:p>
            <a:pPr algn="ctr"/>
            <a:r>
              <a:rPr lang="ru-RU" dirty="0" smtClean="0"/>
              <a:t>(САМОСТОЯТЕЛЬНО)</a:t>
            </a:r>
            <a:endParaRPr lang="ru-RU" dirty="0"/>
          </a:p>
        </p:txBody>
      </p:sp>
      <p:pic>
        <p:nvPicPr>
          <p:cNvPr id="22530" name="Picture 2" descr="L:\конструирование\DSC01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1" y="188640"/>
            <a:ext cx="2664296" cy="3204835"/>
          </a:xfrm>
          <a:prstGeom prst="rect">
            <a:avLst/>
          </a:prstGeom>
          <a:noFill/>
        </p:spPr>
      </p:pic>
      <p:pic>
        <p:nvPicPr>
          <p:cNvPr id="22531" name="Picture 3" descr="L:\конструирование\DSC017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2664296" cy="2635409"/>
          </a:xfrm>
          <a:prstGeom prst="rect">
            <a:avLst/>
          </a:prstGeom>
          <a:noFill/>
        </p:spPr>
      </p:pic>
      <p:pic>
        <p:nvPicPr>
          <p:cNvPr id="22532" name="Picture 4" descr="L:\конструирование\DSC017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717032"/>
            <a:ext cx="3552395" cy="2664296"/>
          </a:xfrm>
          <a:prstGeom prst="rect">
            <a:avLst/>
          </a:prstGeom>
          <a:noFill/>
        </p:spPr>
      </p:pic>
      <p:pic>
        <p:nvPicPr>
          <p:cNvPr id="22533" name="Picture 5" descr="L:\конструирование\DSC017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7" y="3717032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/>
              <a:t>Особенности конструктивной деятельности </a:t>
            </a:r>
          </a:p>
          <a:p>
            <a:pPr algn="ctr"/>
            <a:r>
              <a:rPr lang="ru-RU" sz="2800" b="1" i="1" u="sng" dirty="0" smtClean="0"/>
              <a:t>у детей с ЗПР</a:t>
            </a:r>
            <a:endParaRPr lang="ru-RU" sz="2800" b="1" i="1" u="sng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07704" y="5691125"/>
            <a:ext cx="5256584" cy="692696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НЕДОСТАТОЧНОСТЬ     ОПЫТА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80728"/>
            <a:ext cx="7954623" cy="48642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5976664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Интеграция конструктивной деятельности в образовательные области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3286148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Познавательно-речевого направления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4000504"/>
            <a:ext cx="3286148" cy="2308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Физкультурно-оздоровительного направления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000504"/>
            <a:ext cx="3286148" cy="2308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Художественно-эстетического направления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268760"/>
            <a:ext cx="3286148" cy="1782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Социально-личностного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направления</a:t>
            </a:r>
            <a:endParaRPr lang="ru-RU" sz="2800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071670" y="908720"/>
            <a:ext cx="772138" cy="5040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60030" y="1052736"/>
            <a:ext cx="1512168" cy="27363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24128" y="1052736"/>
            <a:ext cx="34807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843808" y="1052736"/>
            <a:ext cx="1152128" cy="273630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4"/>
            <a:ext cx="705678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Познавательно – речевое развитие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1700808"/>
            <a:ext cx="2160240" cy="20139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ОПЫТЫ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«ЧУДЕСНЫЙ МЕШОЧЕК»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ЦЕЛЬ: НА ОЩУПЬ НАЙТИ ФИГУРУ ДЛЯ ПОСТРОЙКИ, КОТОРАЯ УКАЗАНА НА  СХЕМЕ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933056"/>
            <a:ext cx="2160240" cy="25003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ВИКТОРИНЫ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«ДОСКАЖИ СЛОВЕЧКО» РАЗГАДЫВАНИЕ ЗАГАДОК О ГЕОМЕТРИЧЕСКИХ ФИГУРАХ И ТЕЛАХ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1628800"/>
            <a:ext cx="2448272" cy="15121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СОСТАВЛЕНИЕ ОПИСАТЕЛЬНЫХ РАССКАЗОВ О СВОЕЙ ПОСТРОЙКЕ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53085" y="3428803"/>
            <a:ext cx="2160240" cy="12961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СОСТАВЛЕНИЕ СХЕМ ПОСТРОЙКИ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(МОДЕЛИРОВАНИЕ)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43306" y="4941168"/>
            <a:ext cx="4429156" cy="163110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ЧТЕНИЕ  ХУДОЖЕСТВЕННОЙ ЛИТЕРАТУРЫ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 ПОСЛЕДУЮЩИМ КОНСТРУИРОВАНИЕМ –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ОБЫГРЫВАНИЕ СЮЖЕТА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1700808"/>
            <a:ext cx="2307126" cy="29414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ЭКСКУРСИИ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 ПАМЯТНИКАМ САНКТ-ПЕТЕРБУРГА  И КОЛПИНО, В МУЗЕИ, ПО УЛИЦАМ ГОРОДА, С ДАЛЬНЕЙШИМ МОДЕЛИРОВАНИЕМ ОБЪЁМНЫХ ОБЪЕКТОВ В ГРУППЕ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51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конструирование\img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3024336" cy="3991195"/>
          </a:xfrm>
          <a:prstGeom prst="rect">
            <a:avLst/>
          </a:prstGeom>
          <a:noFill/>
        </p:spPr>
      </p:pic>
      <p:pic>
        <p:nvPicPr>
          <p:cNvPr id="3075" name="Picture 3" descr="L:\конструирование\DSC01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42852"/>
            <a:ext cx="4476781" cy="3357586"/>
          </a:xfrm>
          <a:prstGeom prst="rect">
            <a:avLst/>
          </a:prstGeom>
          <a:noFill/>
        </p:spPr>
      </p:pic>
      <p:pic>
        <p:nvPicPr>
          <p:cNvPr id="2" name="Picture 2" descr="G:\DCIM\100MSDCF\DSC01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357562"/>
            <a:ext cx="4500594" cy="3375446"/>
          </a:xfrm>
          <a:prstGeom prst="rect">
            <a:avLst/>
          </a:prstGeom>
          <a:noFill/>
        </p:spPr>
      </p:pic>
      <p:pic>
        <p:nvPicPr>
          <p:cNvPr id="3" name="Picture 3" descr="G:\DCIM\100MSDCF\DSC018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42853"/>
            <a:ext cx="3500462" cy="2625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122" y="651271"/>
            <a:ext cx="66967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СОЦИАЛЬНО – ЛИЧНОСТНОЕ  РАЗВИТИЕ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857884" y="2643182"/>
            <a:ext cx="2880320" cy="3450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ТРУД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СОВМЕСТНЫЕ ПОСТРОЙКИ ДЛЯ СЮЖЕТНЫХ ИГР, СУББОТНИК И ИЗГОТОВЛЕНИЕ ИЗ СОБРАННЫХ МАТЕРИАЛОВ РИСУНКОВ, РАЗЛИЧНЫХ КОНСТРУКЦИЙ, УБОРКА СВОЕГО РАБОЧЕГО МЕСТА, СОВМЕСТНЫЙ ТРУД – УБОРКА И РАСКЛАДЫВАНИЕ КОНСТРУКТОРА ПО ЦВЕТУ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1604" y="1857364"/>
            <a:ext cx="3929090" cy="15818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БЕЗОПАСНОСТЬ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РАССМАТРИВАНИЕ ФОТОАЛЬБОМОВ, ЗДАНИЙ ГОРОДА, БЕСЕДЫ О КОНСТРУКЦИИ ЗДАНИЙ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3714752"/>
            <a:ext cx="4214842" cy="28105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СОЦИАЛИЗАЦИЯ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cap="all" dirty="0" smtClean="0">
                <a:solidFill>
                  <a:schemeClr val="tx1"/>
                </a:solidFill>
              </a:rPr>
              <a:t>рассказы об интересных исторических постройках (пирамиды, Эйфелева башня, Кремль, старинная башня); </a:t>
            </a:r>
          </a:p>
          <a:p>
            <a:pPr algn="ctr"/>
            <a:r>
              <a:rPr lang="ru-RU" sz="1400" cap="all" dirty="0" smtClean="0">
                <a:solidFill>
                  <a:schemeClr val="tx1"/>
                </a:solidFill>
              </a:rPr>
              <a:t>постройки типовых объектов и объектов, имеющих индивидуальные отличия (Московский Кремль, Адмиралтейство, Большой театр, Военно-Морской музей). 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138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онструирование\DSC01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692696"/>
            <a:ext cx="3834426" cy="5112568"/>
          </a:xfrm>
          <a:prstGeom prst="rect">
            <a:avLst/>
          </a:prstGeom>
          <a:noFill/>
        </p:spPr>
      </p:pic>
      <p:pic>
        <p:nvPicPr>
          <p:cNvPr id="2051" name="Picture 3" descr="F:\конструирование\DSC01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4283968" cy="3212976"/>
          </a:xfrm>
          <a:prstGeom prst="rect">
            <a:avLst/>
          </a:prstGeom>
          <a:noFill/>
        </p:spPr>
      </p:pic>
      <p:pic>
        <p:nvPicPr>
          <p:cNvPr id="2052" name="Picture 4" descr="F:\конструирование\DSC017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2656"/>
            <a:ext cx="3960440" cy="297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548680"/>
            <a:ext cx="676875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ХУДОЖЕСТВЕННО – ЭСТЕТИЧЕСКОЕ 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916832"/>
            <a:ext cx="3240360" cy="46085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ХУДОЖЕСТВЕННОЕ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ТВОРЧЕСТВО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РАССМАТРИВАНИЕ ИЛЛЮСТРАЦИЙ С ХУДОЖЕСТВЕННЫМ ОФОРМЛЕНИЕМ ЗДАНИЙ САНКТ – ПЕТЕРБУРГА И КОЛПИНО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ЗАРИСОВКА СВОЕЙ ПОСТРОЙКИ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АППЛИКАЦИЯ – ВЫРЕЗАНИЕ ЗДАНИЙ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ИЗГОТОВЛЕНИЕ ДЕКОРАЦИЙ К СПЕКТАКЛЯМ ИЗ МОДУЛЕЙ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РАБОТА С БУМАГОЙ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86380" y="1928802"/>
            <a:ext cx="3240360" cy="46085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МУЗЫКАЛЬНОЕ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ТВОРЧЕСТВО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ЗНАКОМСТВО С МУЗЫКАЛЬНЫМИ ИНСТРУМЕНТАМИ </a:t>
            </a:r>
            <a:r>
              <a:rPr lang="ru-RU" sz="1200" dirty="0" smtClean="0">
                <a:solidFill>
                  <a:schemeClr val="tx1"/>
                </a:solidFill>
              </a:rPr>
              <a:t>(МАТЕРИАЛ, ФОРМА, ЦВЕТ, ВЫСОТА ЗВУКА)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МУЗЫКАЛЬНО – ДИДАКТИЧЕСКИЕ ИГРЫ</a:t>
            </a:r>
          </a:p>
          <a:p>
            <a:pPr marL="285750" indent="-285750" algn="ctr"/>
            <a:r>
              <a:rPr lang="ru-RU" sz="1600" dirty="0" smtClean="0">
                <a:solidFill>
                  <a:schemeClr val="tx1"/>
                </a:solidFill>
              </a:rPr>
              <a:t>«Угадай и проиграй»</a:t>
            </a:r>
          </a:p>
          <a:p>
            <a:pPr marL="285750" indent="-285750" algn="ctr"/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ЦЕЛЬ: ОПРЕДЕЛИТЬ НА СЛУХ КАКОЙ ЗВУЧИТ ИНСТРУМЕНТ, ПРОИГРАТЬ МЕЛОДИЮ И ВЫЛОЖИТЬ ИЗ ГЕОМЕТРИЧЕСКИХ ФИГУР РИТМИЧЕСКИЙ РИСУНОК  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89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конструирование\DSC017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067944" cy="3050958"/>
          </a:xfrm>
          <a:prstGeom prst="rect">
            <a:avLst/>
          </a:prstGeom>
          <a:noFill/>
        </p:spPr>
      </p:pic>
      <p:pic>
        <p:nvPicPr>
          <p:cNvPr id="2050" name="Picture 2" descr="F:\конструирование\DSC01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068960"/>
            <a:ext cx="4716016" cy="3537012"/>
          </a:xfrm>
          <a:prstGeom prst="rect">
            <a:avLst/>
          </a:prstGeom>
          <a:noFill/>
        </p:spPr>
      </p:pic>
      <p:pic>
        <p:nvPicPr>
          <p:cNvPr id="4098" name="Picture 2" descr="G:\DCIM\100MSDCF\DSC01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52"/>
            <a:ext cx="3810026" cy="2857520"/>
          </a:xfrm>
          <a:prstGeom prst="rect">
            <a:avLst/>
          </a:prstGeom>
          <a:noFill/>
        </p:spPr>
      </p:pic>
      <p:pic>
        <p:nvPicPr>
          <p:cNvPr id="4099" name="Picture 3" descr="G:\DCIM\100MSDCF\DSC018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500438"/>
            <a:ext cx="392909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620688"/>
            <a:ext cx="612068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ФИЗКУЛЬТУРНО – ОЗДОРОВИТЕЛЬНОЕ РАЗВИТИЕ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5786" y="2071678"/>
            <a:ext cx="2880320" cy="264320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ЭСТАФЕТЫ 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cap="all" dirty="0" smtClean="0">
                <a:solidFill>
                  <a:schemeClr val="tx1"/>
                </a:solidFill>
              </a:rPr>
              <a:t>с выполнением построек из деталей конструктора, ЦЕЛЬЮ КОТОРЫХ ПОСТРОИТЬ КРЕПКОЕ ЗДАНИЕ, ПРАВИЛЬНО ПОДОБРАВ ДЕТАЛИ</a:t>
            </a:r>
            <a:endParaRPr lang="ru-RU" sz="1400" cap="all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2071678"/>
            <a:ext cx="3096344" cy="14401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ПОСТРОЙКИ 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ИЗ МОДУЛЕЙ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(ДОМИК ИЛИ ГНЕЗДЫШКО ДЛЯ ПЕРСОНАЖА ПОДВИЖНОЙ ИГРЫ)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27984" y="3861048"/>
            <a:ext cx="3096344" cy="25717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ПОСТРОЙКИ ИЗ МОДУЛЕЙ </a:t>
            </a:r>
          </a:p>
          <a:p>
            <a:pPr algn="ctr"/>
            <a:endParaRPr lang="ru-RU" sz="1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ДЛЯ </a:t>
            </a:r>
            <a:r>
              <a:rPr lang="ru-RU" sz="1400" cap="all" dirty="0" smtClean="0">
                <a:solidFill>
                  <a:schemeClr val="tx1"/>
                </a:solidFill>
              </a:rPr>
              <a:t>развития физических качеств – ПОДЛЕЗТЬ, ПРОПОЛЗТИ…</a:t>
            </a:r>
            <a:endParaRPr lang="ru-RU" sz="1400" cap="al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996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3581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/>
              <a:t>ИНТЕГРАЦИЯ</a:t>
            </a:r>
            <a:r>
              <a:rPr lang="ru-RU" dirty="0" smtClean="0"/>
              <a:t> – </a:t>
            </a:r>
          </a:p>
          <a:p>
            <a:pPr algn="ctr">
              <a:lnSpc>
                <a:spcPct val="150000"/>
              </a:lnSpc>
            </a:pPr>
            <a:r>
              <a:rPr lang="ru-RU" dirty="0" smtClean="0"/>
              <a:t>ЭТО ФОРМА ВЗАИМОДЕЙСТВИЯ, </a:t>
            </a:r>
            <a:r>
              <a:rPr lang="ru-RU" cap="all" dirty="0" smtClean="0"/>
              <a:t>взаимопроникновения различных ОБРАЗОВАТЕЛЬНЫХ О</a:t>
            </a:r>
            <a:r>
              <a:rPr lang="ru-RU" dirty="0" smtClean="0"/>
              <a:t>БЛАСТЕЙ, ОБЕСПЕЧИВАЮЩАЯ ЦЕЛОСТНОСТЬ ОБРАЗОВАТЕЛЬНОГО ПРОЦЕССА.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3068960"/>
            <a:ext cx="2520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СОДЕРЖАНИЯ И ЗАДАЧ ОБРАЗОВАТЕЛЬНЫХ ОБЛАСТЕЙ</a:t>
            </a:r>
            <a:endParaRPr lang="ru-RU" sz="1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3068960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ВИДОВ ДЕТСКОЙ ДЕЯТЕЛЬНОСТИ</a:t>
            </a:r>
            <a:endParaRPr lang="ru-RU" sz="1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4797152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АДЕКВАТНЫХ ФОРМ ОБРАЗОВАТЕЛЬНОЙ РАБОТЫ</a:t>
            </a:r>
            <a:endParaRPr lang="ru-RU" sz="1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4725144"/>
            <a:ext cx="3312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Использование средств одной образовательной области в ходе реализации другой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конструирование\DSC017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708920"/>
            <a:ext cx="5220072" cy="3915054"/>
          </a:xfrm>
          <a:prstGeom prst="rect">
            <a:avLst/>
          </a:prstGeom>
          <a:noFill/>
        </p:spPr>
      </p:pic>
      <p:pic>
        <p:nvPicPr>
          <p:cNvPr id="4098" name="Picture 2" descr="F:\конструирование\DSC01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896544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1080120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ИГРЫ  С  ПЕСКОМ</a:t>
            </a:r>
            <a:endParaRPr lang="ru-RU" dirty="0"/>
          </a:p>
        </p:txBody>
      </p:sp>
      <p:pic>
        <p:nvPicPr>
          <p:cNvPr id="23554" name="Picture 2" descr="L:\конструирование\DSC008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7" y="404664"/>
            <a:ext cx="3360374" cy="2520280"/>
          </a:xfrm>
          <a:prstGeom prst="rect">
            <a:avLst/>
          </a:prstGeom>
          <a:noFill/>
        </p:spPr>
      </p:pic>
      <p:pic>
        <p:nvPicPr>
          <p:cNvPr id="23555" name="Picture 3" descr="L:\конструирование\DSC00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04664"/>
            <a:ext cx="3360374" cy="2520280"/>
          </a:xfrm>
          <a:prstGeom prst="rect">
            <a:avLst/>
          </a:prstGeom>
          <a:noFill/>
        </p:spPr>
      </p:pic>
      <p:pic>
        <p:nvPicPr>
          <p:cNvPr id="23556" name="Picture 4" descr="L:\конструирование\DSC008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356992"/>
            <a:ext cx="3360373" cy="2520280"/>
          </a:xfrm>
          <a:prstGeom prst="rect">
            <a:avLst/>
          </a:prstGeom>
          <a:noFill/>
        </p:spPr>
      </p:pic>
      <p:pic>
        <p:nvPicPr>
          <p:cNvPr id="23557" name="Picture 5" descr="F:\Мамины Документы\фотки-детки\игры с песком\DSC007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3" y="3356992"/>
            <a:ext cx="3360373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L:\конструирование\DSC00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2911872" cy="2025914"/>
          </a:xfrm>
          <a:prstGeom prst="rect">
            <a:avLst/>
          </a:prstGeom>
          <a:noFill/>
        </p:spPr>
      </p:pic>
      <p:pic>
        <p:nvPicPr>
          <p:cNvPr id="1031" name="Picture 7" descr="F:\Мамины Документы\Андриянова О.В\игры с песком\DSC00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14290"/>
            <a:ext cx="2808311" cy="2106233"/>
          </a:xfrm>
          <a:prstGeom prst="rect">
            <a:avLst/>
          </a:prstGeom>
          <a:noFill/>
        </p:spPr>
      </p:pic>
      <p:pic>
        <p:nvPicPr>
          <p:cNvPr id="1034" name="Picture 10" descr="F:\Мамины Документы\Андриянова О.В\игры с песком\DSC007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929066"/>
            <a:ext cx="3000396" cy="2541094"/>
          </a:xfrm>
          <a:prstGeom prst="rect">
            <a:avLst/>
          </a:prstGeom>
          <a:noFill/>
        </p:spPr>
      </p:pic>
      <p:pic>
        <p:nvPicPr>
          <p:cNvPr id="1035" name="Picture 11" descr="F:\Мамины Документы\Андриянова О.В\игры с песком\DSC007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4000504"/>
            <a:ext cx="3071834" cy="2357454"/>
          </a:xfrm>
          <a:prstGeom prst="rect">
            <a:avLst/>
          </a:prstGeom>
          <a:noFill/>
        </p:spPr>
      </p:pic>
      <p:pic>
        <p:nvPicPr>
          <p:cNvPr id="1032" name="Picture 8" descr="F:\Мамины Документы\Андриянова О.В\игры с песком\DSC007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2143116"/>
            <a:ext cx="2976330" cy="207968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868" y="5214950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РИСОВАНИЕ ПЕСКОМ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143636" y="2714620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ВЫКЛАДЫВАНИЕ  ПО КОНТУРУ   МЕЛКИМИ ПРЕДМЕТАМИ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3643306" y="428604"/>
            <a:ext cx="1857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Дидактическое </a:t>
            </a:r>
          </a:p>
          <a:p>
            <a:pPr algn="ctr"/>
            <a:r>
              <a:rPr lang="ru-RU" sz="1600" dirty="0" smtClean="0"/>
              <a:t>упражнение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 «ДОРИСУЙ ФИГУРУ»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амины Документы\Андриянова О.В\игры с песком\DSC008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999" y="381000"/>
            <a:ext cx="3587747" cy="2690810"/>
          </a:xfrm>
          <a:prstGeom prst="rect">
            <a:avLst/>
          </a:prstGeom>
          <a:noFill/>
        </p:spPr>
      </p:pic>
      <p:pic>
        <p:nvPicPr>
          <p:cNvPr id="1026" name="Picture 2" descr="L:\конструирование\DSC008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714752"/>
            <a:ext cx="3643338" cy="2732504"/>
          </a:xfrm>
          <a:prstGeom prst="rect">
            <a:avLst/>
          </a:prstGeom>
          <a:noFill/>
        </p:spPr>
      </p:pic>
      <p:pic>
        <p:nvPicPr>
          <p:cNvPr id="1027" name="Picture 3" descr="L:\конструирование\DSC008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428604"/>
            <a:ext cx="3709762" cy="264320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0694" y="3214686"/>
            <a:ext cx="3071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Дидактическая игра «ТЕЛЕГРАФ»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786" y="321468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ВЫКЛАДЫВАНИЕ ПО КОНТУРУ бросовым материалом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500826" y="4857760"/>
            <a:ext cx="25003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Дидактическое упражнение «УЗОР В ГЕОМЕТРИЧЕСКИХ ФИГУРАХ»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конструирование\DSC01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2088" y="1228192"/>
            <a:ext cx="4283968" cy="3212976"/>
          </a:xfrm>
          <a:prstGeom prst="rect">
            <a:avLst/>
          </a:prstGeom>
          <a:noFill/>
        </p:spPr>
      </p:pic>
      <p:pic>
        <p:nvPicPr>
          <p:cNvPr id="4099" name="Picture 3" descr="L:\конструирование\DSC018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47997" y="1220755"/>
            <a:ext cx="4224469" cy="31683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5301208"/>
            <a:ext cx="2952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ДИДАКТИЧЕСКОЕ УПРАЖНЕНИЕ </a:t>
            </a:r>
            <a:r>
              <a:rPr lang="ru-RU" sz="1200" dirty="0" smtClean="0"/>
              <a:t>«ВОЛШЕБНЫЕ РАСКОПКИ»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051720" y="5013176"/>
            <a:ext cx="486003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/>
              <a:t>Дидактическое упражнение «Чудесные следы»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/>
              <a:t>Учим распознавать отпечатки на влажном песке -  распознавать проекции объемных предметов на плоскости,  упражнять в  развитии пространственного воображения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G:\DCIM\100MSDCF\DSC01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28604"/>
            <a:ext cx="5786478" cy="4339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1214422"/>
            <a:ext cx="5214974" cy="2928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71600" y="1428736"/>
            <a:ext cx="68151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i="1" dirty="0" smtClean="0">
                <a:solidFill>
                  <a:srgbClr val="002060"/>
                </a:solidFill>
                <a:latin typeface="Monotype Corsiva" pitchFamily="66" charset="0"/>
              </a:rPr>
              <a:t>СПАСИБО </a:t>
            </a:r>
          </a:p>
          <a:p>
            <a:pPr algn="ctr">
              <a:lnSpc>
                <a:spcPct val="150000"/>
              </a:lnSpc>
            </a:pPr>
            <a:r>
              <a:rPr lang="ru-RU" sz="4400" b="1" i="1" dirty="0" smtClean="0">
                <a:solidFill>
                  <a:srgbClr val="002060"/>
                </a:solidFill>
                <a:latin typeface="Monotype Corsiva" pitchFamily="66" charset="0"/>
              </a:rPr>
              <a:t>ЗА </a:t>
            </a:r>
          </a:p>
          <a:p>
            <a:pPr algn="ctr">
              <a:lnSpc>
                <a:spcPct val="150000"/>
              </a:lnSpc>
            </a:pPr>
            <a:r>
              <a:rPr lang="ru-RU" sz="4400" b="1" i="1" dirty="0" smtClean="0">
                <a:solidFill>
                  <a:srgbClr val="002060"/>
                </a:solidFill>
                <a:latin typeface="Monotype Corsiva" pitchFamily="66" charset="0"/>
              </a:rPr>
              <a:t>ВНИМАНИЕ!</a:t>
            </a:r>
            <a:endParaRPr lang="ru-RU" sz="44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788953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Конструирование -</a:t>
            </a:r>
          </a:p>
          <a:p>
            <a:pPr algn="ctr"/>
            <a:endParaRPr lang="ru-RU" sz="2800" dirty="0" smtClean="0"/>
          </a:p>
          <a:p>
            <a:r>
              <a:rPr lang="ru-RU" sz="2800" dirty="0" smtClean="0"/>
              <a:t>  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9552" y="1772816"/>
            <a:ext cx="82153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это процесс сооружения построек, конструкций, в которых предусматривается взаимное расположение частей и элементов и способы их соединения.</a:t>
            </a:r>
            <a:endParaRPr lang="ru-RU" sz="3600" dirty="0"/>
          </a:p>
        </p:txBody>
      </p:sp>
      <p:pic>
        <p:nvPicPr>
          <p:cNvPr id="12" name="Рисунок 11" descr="Рисунок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643578"/>
            <a:ext cx="1138294" cy="966269"/>
          </a:xfrm>
          <a:prstGeom prst="rect">
            <a:avLst/>
          </a:prstGeom>
        </p:spPr>
      </p:pic>
      <p:pic>
        <p:nvPicPr>
          <p:cNvPr id="13" name="Рисунок 12" descr="Рисунок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5500702"/>
            <a:ext cx="1306606" cy="1109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71604" y="285728"/>
            <a:ext cx="5948734" cy="93610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Лента лицом вниз 2"/>
          <p:cNvSpPr/>
          <p:nvPr/>
        </p:nvSpPr>
        <p:spPr>
          <a:xfrm>
            <a:off x="571472" y="1428736"/>
            <a:ext cx="3600400" cy="1080000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ПРЕДМЕТНОЕ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Лента лицом вниз 3"/>
          <p:cNvSpPr/>
          <p:nvPr/>
        </p:nvSpPr>
        <p:spPr>
          <a:xfrm>
            <a:off x="4643438" y="1357298"/>
            <a:ext cx="3924436" cy="1080000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ПО  СХЕМЕ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" name="Лента лицом вниз 4"/>
          <p:cNvSpPr/>
          <p:nvPr/>
        </p:nvSpPr>
        <p:spPr>
          <a:xfrm>
            <a:off x="571472" y="2857496"/>
            <a:ext cx="3600400" cy="1080000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СЮЖЕТНОЕ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" name="Лента лицом вниз 5"/>
          <p:cNvSpPr/>
          <p:nvPr/>
        </p:nvSpPr>
        <p:spPr>
          <a:xfrm>
            <a:off x="4786314" y="2786058"/>
            <a:ext cx="3924436" cy="1080000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ГРАФИЧЕСКОЕ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5733256"/>
            <a:ext cx="4536504" cy="86409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 ЗАМЫСЛУ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(САМОСТОЯТЕЛЬНО)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355976" y="5301208"/>
            <a:ext cx="50405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5643578"/>
            <a:ext cx="1430626" cy="1214422"/>
          </a:xfrm>
          <a:prstGeom prst="rect">
            <a:avLst/>
          </a:prstGeom>
        </p:spPr>
      </p:pic>
      <p:sp>
        <p:nvSpPr>
          <p:cNvPr id="11" name="Лента лицом вниз 10"/>
          <p:cNvSpPr/>
          <p:nvPr/>
        </p:nvSpPr>
        <p:spPr>
          <a:xfrm>
            <a:off x="2643174" y="4071942"/>
            <a:ext cx="3924436" cy="1080000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ИЗ БУМАГИ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1008112" cy="583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cap="all" dirty="0" smtClean="0"/>
              <a:t>ПРЕДМЕТНОЕ</a:t>
            </a:r>
            <a:endParaRPr lang="ru-RU" cap="all" dirty="0"/>
          </a:p>
        </p:txBody>
      </p:sp>
      <p:pic>
        <p:nvPicPr>
          <p:cNvPr id="2050" name="Picture 2" descr="N:\конструирование\DSC017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548680"/>
            <a:ext cx="3810026" cy="2857520"/>
          </a:xfrm>
          <a:prstGeom prst="rect">
            <a:avLst/>
          </a:prstGeom>
          <a:noFill/>
        </p:spPr>
      </p:pic>
      <p:pic>
        <p:nvPicPr>
          <p:cNvPr id="3074" name="Picture 2" descr="F:\конструирование\DSC01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700808"/>
            <a:ext cx="3651870" cy="486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1008112" cy="583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cap="all" dirty="0" smtClean="0"/>
              <a:t>СЮЖЕТНОЕ</a:t>
            </a:r>
            <a:endParaRPr lang="ru-RU" cap="all" dirty="0"/>
          </a:p>
        </p:txBody>
      </p:sp>
      <p:pic>
        <p:nvPicPr>
          <p:cNvPr id="2050" name="Picture 2" descr="G:\DCIM\100MSDCF\DSC018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928934"/>
            <a:ext cx="5000660" cy="3750495"/>
          </a:xfrm>
          <a:prstGeom prst="rect">
            <a:avLst/>
          </a:prstGeom>
          <a:noFill/>
        </p:spPr>
      </p:pic>
      <p:pic>
        <p:nvPicPr>
          <p:cNvPr id="3074" name="Picture 2" descr="N:\конструирование\DSC018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500042"/>
            <a:ext cx="3619525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1008112" cy="5616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cap="all" dirty="0" smtClean="0"/>
              <a:t>графическое</a:t>
            </a:r>
            <a:endParaRPr lang="ru-RU" cap="all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476672"/>
            <a:ext cx="3024336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48680"/>
            <a:ext cx="2888991" cy="2142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580112" y="476672"/>
            <a:ext cx="3240360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48680"/>
            <a:ext cx="290936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635896" y="2492896"/>
            <a:ext cx="3240360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4509120"/>
            <a:ext cx="3240360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581128"/>
            <a:ext cx="2808312" cy="201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 rot="5400000">
            <a:off x="6264188" y="4257092"/>
            <a:ext cx="2808312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077072"/>
            <a:ext cx="2183074" cy="2569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564904"/>
            <a:ext cx="303322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1008112" cy="583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КОНСТРУИРОВАНИЕ  ПО СХЕМАМ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268760"/>
            <a:ext cx="314238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8640"/>
            <a:ext cx="413637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852936"/>
            <a:ext cx="2656082" cy="381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1008112" cy="5832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cap="all" dirty="0" smtClean="0"/>
              <a:t>ИЗ  БУМАГИ</a:t>
            </a:r>
            <a:endParaRPr lang="ru-RU" cap="all" dirty="0"/>
          </a:p>
        </p:txBody>
      </p:sp>
      <p:pic>
        <p:nvPicPr>
          <p:cNvPr id="1026" name="Picture 2" descr="G:\DCIM\100MSDCF\DSC01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42852"/>
            <a:ext cx="4857784" cy="3643338"/>
          </a:xfrm>
          <a:prstGeom prst="rect">
            <a:avLst/>
          </a:prstGeom>
          <a:noFill/>
        </p:spPr>
      </p:pic>
      <p:pic>
        <p:nvPicPr>
          <p:cNvPr id="1027" name="Picture 3" descr="G:\DCIM\100MSDCF\DSC01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00372"/>
            <a:ext cx="4714908" cy="3536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1770</TotalTime>
  <Words>506</Words>
  <Application>Microsoft Office PowerPoint</Application>
  <PresentationFormat>Экран (4:3)</PresentationFormat>
  <Paragraphs>128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             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Сюжетно – ролевая игра</dc:title>
  <dc:creator>Артём</dc:creator>
  <cp:lastModifiedBy>Вадим</cp:lastModifiedBy>
  <cp:revision>199</cp:revision>
  <dcterms:modified xsi:type="dcterms:W3CDTF">2012-01-22T17:54:59Z</dcterms:modified>
</cp:coreProperties>
</file>