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1" r:id="rId17"/>
    <p:sldId id="272" r:id="rId18"/>
    <p:sldId id="273" r:id="rId19"/>
    <p:sldId id="280" r:id="rId20"/>
    <p:sldId id="281" r:id="rId21"/>
    <p:sldId id="275" r:id="rId22"/>
    <p:sldId id="277" r:id="rId23"/>
    <p:sldId id="278" r:id="rId24"/>
    <p:sldId id="279" r:id="rId2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" initials="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0BC5"/>
    <a:srgbClr val="1409E7"/>
    <a:srgbClr val="0C1672"/>
    <a:srgbClr val="0D14A3"/>
    <a:srgbClr val="7A0450"/>
    <a:srgbClr val="5A2781"/>
    <a:srgbClr val="235E20"/>
    <a:srgbClr val="7B03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12-05T21:15:27.345" idx="1">
    <p:pos x="-223" y="14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A0793953-75BC-4BAF-805B-8F00D276AC5E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EE95AF90-7976-4875-B65F-B2E229FFB3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61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95AF90-7976-4875-B65F-B2E229FFB32A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484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758C3E3-CB24-4831-B242-D70822707493}" type="datetimeFigureOut">
              <a:rPr lang="ru-RU" smtClean="0"/>
              <a:pPr/>
              <a:t>26.05.2013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BFA927B-DA85-4F9F-815A-D4759A0EEB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00546.MTS" TargetMode="Externa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00543.MTS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charkovskie.ucoz.ru/Photoshop/mysolnishko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3284984"/>
            <a:ext cx="4608512" cy="648072"/>
          </a:xfrm>
        </p:spPr>
        <p:txBody>
          <a:bodyPr>
            <a:normAutofit fontScale="90000"/>
          </a:bodyPr>
          <a:lstStyle/>
          <a:p>
            <a:pPr algn="r"/>
            <a:r>
              <a:rPr lang="ru-RU" sz="1800" dirty="0" smtClean="0">
                <a:solidFill>
                  <a:srgbClr val="7A0450"/>
                </a:solidFill>
              </a:rPr>
              <a:t>Тип проекта: </a:t>
            </a:r>
            <a:r>
              <a:rPr lang="ru-RU" sz="1800" dirty="0" smtClean="0">
                <a:solidFill>
                  <a:srgbClr val="7030A0"/>
                </a:solidFill>
              </a:rPr>
              <a:t>социальный, групповой, среднесрочный</a:t>
            </a:r>
            <a:r>
              <a:rPr lang="ru-RU" sz="2000" dirty="0" smtClean="0">
                <a:solidFill>
                  <a:srgbClr val="7030A0"/>
                </a:solidFill>
              </a:rPr>
              <a:t/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ru-RU" sz="2000" dirty="0" smtClean="0">
                <a:solidFill>
                  <a:srgbClr val="7030A0"/>
                </a:solidFill>
              </a:rPr>
              <a:t/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ru-RU" sz="2000" dirty="0" smtClean="0">
                <a:solidFill>
                  <a:srgbClr val="7030A0"/>
                </a:solidFill>
              </a:rPr>
              <a:t/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>БДОУ «Детский сад </a:t>
            </a:r>
            <a:r>
              <a:rPr lang="ru-RU" sz="1300" dirty="0" err="1" smtClean="0">
                <a:solidFill>
                  <a:schemeClr val="tx1"/>
                </a:solidFill>
              </a:rPr>
              <a:t>общеразвивающего</a:t>
            </a:r>
            <a:r>
              <a:rPr lang="ru-RU" sz="1300" dirty="0" smtClean="0">
                <a:solidFill>
                  <a:schemeClr val="tx1"/>
                </a:solidFill>
              </a:rPr>
              <a:t> вида № 20»</a:t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> п.Вохтога  </a:t>
            </a:r>
            <a:r>
              <a:rPr lang="ru-RU" sz="1300" dirty="0" err="1" smtClean="0">
                <a:solidFill>
                  <a:schemeClr val="tx1"/>
                </a:solidFill>
              </a:rPr>
              <a:t>Русакова</a:t>
            </a:r>
            <a:r>
              <a:rPr lang="ru-RU" sz="1300" dirty="0" smtClean="0">
                <a:solidFill>
                  <a:schemeClr val="tx1"/>
                </a:solidFill>
              </a:rPr>
              <a:t> С.В.</a:t>
            </a:r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04664"/>
            <a:ext cx="4032448" cy="273630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«Осуществление интеграции разных видов детской деятельности через реализацию социального  проекта </a:t>
            </a:r>
            <a:r>
              <a:rPr lang="ru-RU" sz="2000" b="1" i="1" dirty="0" smtClean="0">
                <a:solidFill>
                  <a:srgbClr val="FF0000"/>
                </a:solidFill>
              </a:rPr>
              <a:t>«Мама – солнышко лучистое»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 в рамках Дня матери»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10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416"/>
            <a:ext cx="9144000" cy="717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620688"/>
            <a:ext cx="7128792" cy="545943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       Дидактическая игра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          «Что делают наши мамы»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Интеграция образовательных областей: </a:t>
            </a:r>
            <a:r>
              <a:rPr lang="ru-RU" sz="2000" dirty="0" smtClean="0"/>
              <a:t>коммуникация, труд, познание.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Цель: </a:t>
            </a:r>
            <a:r>
              <a:rPr lang="ru-RU" sz="2000" dirty="0" smtClean="0"/>
              <a:t>воспитывать уважительное  и бережное отношение к труду мам; развивать речь, мышление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C:\Users\1\Pictures\DSCF0967.JPG"/>
          <p:cNvPicPr/>
          <p:nvPr/>
        </p:nvPicPr>
        <p:blipFill>
          <a:blip r:embed="rId3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3284984"/>
            <a:ext cx="3672408" cy="323954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http://im5-tub-ru.yandex.net/i?id=489650472-64-72&amp;n=21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-171400"/>
            <a:ext cx="1740793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836712"/>
            <a:ext cx="7344816" cy="5243413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                Мастерская по изготовлению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подарков маме 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       Интеграция образовательных областей</a:t>
            </a:r>
            <a:r>
              <a:rPr lang="ru-RU" sz="2000" dirty="0" smtClean="0"/>
              <a:t>: художественное     творчество, музыка, чтение художественной литературы.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Цель: </a:t>
            </a:r>
            <a:r>
              <a:rPr lang="ru-RU" sz="2000" dirty="0" smtClean="0"/>
              <a:t>воспитывать желание доставить маме радость.</a:t>
            </a:r>
          </a:p>
          <a:p>
            <a:endParaRPr lang="ru-RU" dirty="0"/>
          </a:p>
        </p:txBody>
      </p:sp>
      <p:pic>
        <p:nvPicPr>
          <p:cNvPr id="4" name="Рисунок 3" descr="C:\Users\1\Pictures\DSCF0965.JPG"/>
          <p:cNvPicPr/>
          <p:nvPr/>
        </p:nvPicPr>
        <p:blipFill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3343275" cy="25080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1\Pictures\DSCF0956.JPG"/>
          <p:cNvPicPr/>
          <p:nvPr/>
        </p:nvPicPr>
        <p:blipFill>
          <a:blip r:embed="rId4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996952"/>
            <a:ext cx="3168352" cy="26548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im5-tub-ru.yandex.net/i?id=489650472-64-72&amp;n=21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336" y="116632"/>
            <a:ext cx="1332656" cy="81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620688"/>
            <a:ext cx="6408712" cy="5459437"/>
          </a:xfrm>
        </p:spPr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</a:t>
            </a:r>
            <a:r>
              <a:rPr lang="ru-RU" sz="2400" b="1" dirty="0" smtClean="0">
                <a:solidFill>
                  <a:srgbClr val="FF0000"/>
                </a:solidFill>
              </a:rPr>
              <a:t>Игровые и педагогические ситуации, ситуативные разговоры с детьми </a:t>
            </a:r>
            <a:r>
              <a:rPr lang="ru-RU" sz="2000" dirty="0" smtClean="0"/>
              <a:t>(«Ласковые слова», «Какой подарок для мамы лучше» и т.п.);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    Интеграция образовательных областей</a:t>
            </a:r>
            <a:r>
              <a:rPr lang="ru-RU" sz="2000" dirty="0" smtClean="0">
                <a:solidFill>
                  <a:srgbClr val="7030A0"/>
                </a:solidFill>
              </a:rPr>
              <a:t>: </a:t>
            </a:r>
            <a:r>
              <a:rPr lang="ru-RU" sz="2000" dirty="0" smtClean="0"/>
              <a:t>коммуникация, социализация.</a:t>
            </a:r>
          </a:p>
          <a:p>
            <a:endParaRPr lang="ru-RU" dirty="0"/>
          </a:p>
        </p:txBody>
      </p:sp>
      <p:pic>
        <p:nvPicPr>
          <p:cNvPr id="5" name="Рисунок 4" descr="C:\Users\1\Pictures\2 МЛАДШАЯ\DSCF1020.JPG"/>
          <p:cNvPicPr/>
          <p:nvPr/>
        </p:nvPicPr>
        <p:blipFill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284984"/>
            <a:ext cx="3024336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1\Pictures\2 МЛАДШАЯ\DSCF1070.JPG"/>
          <p:cNvPicPr/>
          <p:nvPr/>
        </p:nvPicPr>
        <p:blipFill>
          <a:blip r:embed="rId4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2564904"/>
            <a:ext cx="3114675" cy="27336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http://im5-tub-ru.yandex.net/i?id=489650472-64-72&amp;n=21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344" y="188640"/>
            <a:ext cx="1296144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548680"/>
            <a:ext cx="6984776" cy="55314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               </a:t>
            </a:r>
            <a:r>
              <a:rPr lang="ru-RU" sz="2400" b="1" dirty="0" smtClean="0">
                <a:solidFill>
                  <a:srgbClr val="FF0000"/>
                </a:solidFill>
              </a:rPr>
              <a:t>Чтение художественной литературы. 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000" dirty="0" smtClean="0"/>
              <a:t>                        Стихи о маме, пословицы поговорки,         рассказы о маме, вечер стихов «Я маму свою люблю», знакомство с художественными произведениями о маме. </a:t>
            </a:r>
            <a:endParaRPr lang="ru-RU" sz="2000" dirty="0"/>
          </a:p>
        </p:txBody>
      </p:sp>
      <p:pic>
        <p:nvPicPr>
          <p:cNvPr id="4" name="Рисунок 3" descr="C:\Users\1\Pictures\2 МЛАДШАЯ\DSCF093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204864"/>
            <a:ext cx="3456384" cy="32769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1\Pictures\2 МЛАДШАЯ\DSCF1112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3528392" cy="30537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im5-tub-ru.yandex.net/i?id=489650472-64-72&amp;n=21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1668785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476672"/>
            <a:ext cx="6696744" cy="5603453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                   </a:t>
            </a:r>
            <a:r>
              <a:rPr lang="ru-RU" sz="2400" b="1" i="1" dirty="0" smtClean="0">
                <a:solidFill>
                  <a:srgbClr val="FF0000"/>
                </a:solidFill>
              </a:rPr>
              <a:t>Совместное развлечение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                    «Как цыплята   маму искали»</a:t>
            </a:r>
          </a:p>
          <a:p>
            <a:r>
              <a:rPr lang="ru-RU" sz="1800" i="1" dirty="0" smtClean="0">
                <a:solidFill>
                  <a:srgbClr val="7030A0"/>
                </a:solidFill>
              </a:rPr>
              <a:t>      Интеграция образовательных областей: </a:t>
            </a:r>
            <a:r>
              <a:rPr lang="ru-RU" sz="1800" dirty="0" smtClean="0"/>
              <a:t>музыка, коммуникация, социализация, чтение художественной литературы.</a:t>
            </a:r>
          </a:p>
          <a:p>
            <a:r>
              <a:rPr lang="ru-RU" sz="1800" i="1" dirty="0" smtClean="0">
                <a:solidFill>
                  <a:srgbClr val="7030A0"/>
                </a:solidFill>
              </a:rPr>
              <a:t>Цель</a:t>
            </a:r>
            <a:r>
              <a:rPr lang="ru-RU" sz="1800" dirty="0" smtClean="0"/>
              <a:t>: создать радостное настроение от совместных. .праздников</a:t>
            </a:r>
          </a:p>
          <a:p>
            <a:endParaRPr lang="ru-RU" dirty="0"/>
          </a:p>
        </p:txBody>
      </p:sp>
      <p:pic>
        <p:nvPicPr>
          <p:cNvPr id="4" name="Рисунок 3" descr="C:\Users\1\Pictures\2 МЛАДШАЯ\DSCF0990.JPG"/>
          <p:cNvPicPr/>
          <p:nvPr/>
        </p:nvPicPr>
        <p:blipFill>
          <a:blip r:embed="rId3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2808312" cy="2148555"/>
          </a:xfrm>
          <a:prstGeom prst="rect">
            <a:avLst/>
          </a:prstGeom>
          <a:ln w="57150" cap="rnd">
            <a:solidFill>
              <a:srgbClr val="7030A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C:\Users\1\Pictures\2 МЛАДШАЯ\DSCF0992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564904"/>
            <a:ext cx="2962275" cy="222222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7030A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C:\Users\1\Pictures\2 МЛАДШАЯ\DSCF0995.JPG"/>
          <p:cNvPicPr/>
          <p:nvPr/>
        </p:nvPicPr>
        <p:blipFill>
          <a:blip r:embed="rId5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3717032"/>
            <a:ext cx="2762250" cy="240719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7030A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http://im5-tub-ru.yandex.net/i?id=489650472-64-72&amp;n=21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260648"/>
            <a:ext cx="147565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               </a:t>
            </a:r>
            <a:r>
              <a:rPr lang="ru-RU" b="1" dirty="0" smtClean="0">
                <a:solidFill>
                  <a:srgbClr val="FF0000"/>
                </a:solidFill>
              </a:rPr>
              <a:t>Взаимодействие с семьей</a:t>
            </a:r>
            <a:r>
              <a:rPr lang="ru-RU" b="1" dirty="0" smtClean="0">
                <a:solidFill>
                  <a:srgbClr val="7030A0"/>
                </a:solidFill>
              </a:rPr>
              <a:t>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554162"/>
            <a:ext cx="6408712" cy="4525963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rgbClr val="1409E7"/>
                </a:solidFill>
              </a:rPr>
              <a:t>Родительские посиделки </a:t>
            </a:r>
            <a:r>
              <a:rPr lang="ru-RU" sz="2200" dirty="0" smtClean="0"/>
              <a:t>(Ознакомление родителей с задачами связанных с реализацией проекта).</a:t>
            </a:r>
          </a:p>
          <a:p>
            <a:endParaRPr lang="ru-RU" sz="2200" dirty="0" smtClean="0"/>
          </a:p>
        </p:txBody>
      </p:sp>
      <p:pic>
        <p:nvPicPr>
          <p:cNvPr id="4" name="Рисунок 3" descr="C:\Users\1\Pictures\2 МЛАДШАЯ\DSCF074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2564904"/>
            <a:ext cx="4392488" cy="34188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hardEdge"/>
            <a:contourClr>
              <a:srgbClr val="FFFFFF"/>
            </a:contourClr>
          </a:sp3d>
        </p:spPr>
      </p:pic>
    </p:spTree>
  </p:cSld>
  <p:clrMapOvr>
    <a:masterClrMapping/>
  </p:clrMapOvr>
  <p:transition advTm="2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      </a:t>
            </a:r>
            <a:r>
              <a:rPr lang="ru-RU" dirty="0" smtClean="0">
                <a:solidFill>
                  <a:srgbClr val="00B050"/>
                </a:solidFill>
              </a:rPr>
              <a:t>Семейный клуб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           «Играйте вместе с нами»</a:t>
            </a:r>
          </a:p>
          <a:p>
            <a:endParaRPr lang="ru-RU" dirty="0"/>
          </a:p>
        </p:txBody>
      </p:sp>
      <p:pic>
        <p:nvPicPr>
          <p:cNvPr id="4" name="Рисунок 3" descr="C:\Users\1\Pictures\2 МЛАДШАЯ\DSCF090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3384376" cy="25635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1\Pictures\2 МЛАДШАЯ\DSCF0905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1700808"/>
            <a:ext cx="3124200" cy="2400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1\Pictures\2 МЛАДШАЯ\DSCF0909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3861048"/>
            <a:ext cx="3057525" cy="22936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Создание книги 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«Мамина колыбельная»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 descr="C:\Users\1\Pictures\2 МЛАДШАЯ\DSCF1114.JPG"/>
          <p:cNvPicPr/>
          <p:nvPr/>
        </p:nvPicPr>
        <p:blipFill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772816"/>
            <a:ext cx="3409950" cy="2558059"/>
          </a:xfrm>
          <a:prstGeom prst="ellipse">
            <a:avLst/>
          </a:prstGeom>
          <a:ln w="190500" cap="rnd">
            <a:solidFill>
              <a:srgbClr val="00B0F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C:\Users\1\Pictures\2 МЛАДШАЯ\DSCF1114.JPG"/>
          <p:cNvPicPr/>
          <p:nvPr/>
        </p:nvPicPr>
        <p:blipFill>
          <a:blip r:embed="rId4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3645024"/>
            <a:ext cx="1512168" cy="2776582"/>
          </a:xfrm>
          <a:prstGeom prst="ellipse">
            <a:avLst/>
          </a:prstGeom>
          <a:ln w="190500" cap="rnd">
            <a:solidFill>
              <a:srgbClr val="00B0F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C:\Users\1\Pictures\2 МЛАДШАЯ\DSCF1112.JPG"/>
          <p:cNvPicPr/>
          <p:nvPr/>
        </p:nvPicPr>
        <p:blipFill>
          <a:blip r:embed="rId5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1584176" cy="2955801"/>
          </a:xfrm>
          <a:prstGeom prst="ellipse">
            <a:avLst/>
          </a:prstGeom>
          <a:ln w="190500" cap="rnd">
            <a:solidFill>
              <a:srgbClr val="00B0F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C:\Users\1\Pictures\2 МЛАДШАЯ\DSCF1112.JPG"/>
          <p:cNvPicPr/>
          <p:nvPr/>
        </p:nvPicPr>
        <p:blipFill>
          <a:blip r:embed="rId6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2276872"/>
            <a:ext cx="1584176" cy="2794692"/>
          </a:xfrm>
          <a:prstGeom prst="ellipse">
            <a:avLst/>
          </a:prstGeom>
          <a:ln w="190500" cap="rnd">
            <a:solidFill>
              <a:srgbClr val="00B0F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            </a:t>
            </a:r>
            <a:r>
              <a:rPr lang="ru-RU" sz="2800" b="1" dirty="0" smtClean="0">
                <a:solidFill>
                  <a:srgbClr val="FF0000"/>
                </a:solidFill>
              </a:rPr>
              <a:t>Совместное художественное творчество             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                            «Яркие ладошки»</a:t>
            </a:r>
            <a:endParaRPr lang="ru-RU" dirty="0"/>
          </a:p>
        </p:txBody>
      </p:sp>
      <p:pic>
        <p:nvPicPr>
          <p:cNvPr id="6" name="Рисунок 5" descr="C:\Users\1\Pictures\2 МЛАДШАЯ\DSCF0757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1412776"/>
            <a:ext cx="3240360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7030A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C:\Users\1\Pictures\2 МЛАДШАЯ\DSCF0759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096344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7030A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C:\Users\1\Pictures\2 МЛАДШАЯ\DSCF0764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3717032"/>
            <a:ext cx="3024336" cy="259402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7030A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Текст 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</a:rPr>
              <a:t>Совместный праздник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«Как цыплята маму искали»</a:t>
            </a:r>
          </a:p>
          <a:p>
            <a:endParaRPr lang="ru-RU" dirty="0"/>
          </a:p>
        </p:txBody>
      </p:sp>
      <p:pic>
        <p:nvPicPr>
          <p:cNvPr id="5" name="Рисунок 4" descr="C:\Users\1\Pictures\2 МЛАДШАЯ\DSCF0999.JPG"/>
          <p:cNvPicPr/>
          <p:nvPr/>
        </p:nvPicPr>
        <p:blipFill>
          <a:blip r:embed="rId3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1844824"/>
            <a:ext cx="3312368" cy="279003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00B0F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C:\Users\1\Pictures\2 МЛАДШАЯ\DSCF0995.JPG"/>
          <p:cNvPicPr/>
          <p:nvPr/>
        </p:nvPicPr>
        <p:blipFill>
          <a:blip r:embed="rId4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3050282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00B0F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C:\Users\1\Pictures\2 МЛАДШАЯ\DSCF1014.JPG"/>
          <p:cNvPicPr/>
          <p:nvPr/>
        </p:nvPicPr>
        <p:blipFill>
          <a:blip r:embed="rId5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861"/>
          <a:stretch>
            <a:fillRect/>
          </a:stretch>
        </p:blipFill>
        <p:spPr bwMode="auto">
          <a:xfrm>
            <a:off x="1403648" y="3501008"/>
            <a:ext cx="3600400" cy="292682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00B0F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ramochky.narod.ru/bol/Ramochky.narod.ru350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7040" y="-99392"/>
            <a:ext cx="9361040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92696"/>
            <a:ext cx="5832648" cy="72008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               Интеграция      образовательных областей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554162"/>
            <a:ext cx="7515944" cy="4525963"/>
          </a:xfrm>
        </p:spPr>
        <p:txBody>
          <a:bodyPr/>
          <a:lstStyle/>
          <a:p>
            <a:r>
              <a:rPr lang="ru-RU" sz="2000" i="1" dirty="0" smtClean="0"/>
              <a:t>Социализация</a:t>
            </a:r>
            <a:endParaRPr lang="ru-RU" sz="2000" dirty="0" smtClean="0"/>
          </a:p>
          <a:p>
            <a:r>
              <a:rPr lang="ru-RU" sz="2000" i="1" dirty="0" smtClean="0"/>
              <a:t>Коммуникация</a:t>
            </a:r>
            <a:endParaRPr lang="ru-RU" sz="2000" dirty="0" smtClean="0"/>
          </a:p>
          <a:p>
            <a:r>
              <a:rPr lang="ru-RU" sz="2000" i="1" dirty="0" smtClean="0"/>
              <a:t>Познание</a:t>
            </a:r>
            <a:endParaRPr lang="ru-RU" sz="2000" dirty="0" smtClean="0"/>
          </a:p>
          <a:p>
            <a:r>
              <a:rPr lang="ru-RU" sz="2000" i="1" dirty="0" smtClean="0"/>
              <a:t>Художественное творчество</a:t>
            </a:r>
            <a:endParaRPr lang="ru-RU" sz="2000" dirty="0" smtClean="0"/>
          </a:p>
          <a:p>
            <a:r>
              <a:rPr lang="ru-RU" sz="2000" i="1" dirty="0" smtClean="0"/>
              <a:t>Чтение художественной литературы</a:t>
            </a:r>
            <a:endParaRPr lang="ru-RU" sz="2000" dirty="0" smtClean="0"/>
          </a:p>
          <a:p>
            <a:r>
              <a:rPr lang="ru-RU" sz="2000" i="1" dirty="0" smtClean="0"/>
              <a:t>Музыка</a:t>
            </a:r>
            <a:endParaRPr lang="ru-RU" sz="2000" dirty="0" smtClean="0"/>
          </a:p>
          <a:p>
            <a:r>
              <a:rPr lang="ru-RU" sz="2000" i="1" dirty="0" smtClean="0"/>
              <a:t>труд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4" name="Рисунок 3" descr="C:\Users\1\Pictures\DSCF0952.JPG"/>
          <p:cNvPicPr/>
          <p:nvPr/>
        </p:nvPicPr>
        <p:blipFill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573016"/>
            <a:ext cx="3312368" cy="286777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619672" y="457200"/>
            <a:ext cx="7371928" cy="838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   </a:t>
            </a:r>
            <a:r>
              <a:rPr lang="ru-RU" dirty="0" err="1" smtClean="0">
                <a:solidFill>
                  <a:srgbClr val="FF0000"/>
                </a:solidFill>
              </a:rPr>
              <a:t>Фотоколлаж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«Мама – солнышко лучистое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</a:rPr>
              <a:t> 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10" name="Содержимое 5" descr="DSCF0964.JPG"/>
          <p:cNvPicPr>
            <a:picLocks noGrp="1" noChangeAspect="1"/>
          </p:cNvPicPr>
          <p:nvPr>
            <p:ph sz="half" idx="4294967295"/>
          </p:nvPr>
        </p:nvPicPr>
        <p:blipFill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35696" y="1844824"/>
            <a:ext cx="5688012" cy="432117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1156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rgbClr val="7030A0"/>
                </a:solidFill>
              </a:rPr>
              <a:t>Iii </a:t>
            </a:r>
            <a:r>
              <a:rPr lang="ru-RU" sz="3200" dirty="0" smtClean="0">
                <a:solidFill>
                  <a:srgbClr val="7030A0"/>
                </a:solidFill>
              </a:rPr>
              <a:t>этап - подведение итогов </a:t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sz="3200" dirty="0" smtClean="0">
                <a:solidFill>
                  <a:srgbClr val="7030A0"/>
                </a:solidFill>
              </a:rPr>
              <a:t>реализации проекта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 smtClean="0"/>
              <a:t>Реализация данного проекта способствовала сближению родителей, детей и педагогов. Совместные мероприятия способствовали обогащению знаний детей о роли мамы в их жизни, формированию уважительного отношения к своим близким. Итогом были рисунки совместного творчества детей и родителей «Яркие ладошки», создание альбома «Мамина колыбельная, </a:t>
            </a:r>
            <a:r>
              <a:rPr lang="ru-RU" sz="2000" dirty="0" err="1" smtClean="0"/>
              <a:t>фотоколлаж</a:t>
            </a:r>
            <a:r>
              <a:rPr lang="ru-RU" sz="2000" dirty="0" smtClean="0"/>
              <a:t> «Мамины помощники». Совместный праздник «Как цыплята маму искали»</a:t>
            </a:r>
          </a:p>
          <a:p>
            <a:r>
              <a:rPr lang="ru-RU" sz="2000" dirty="0" smtClean="0"/>
              <a:t>Повысился уровень родительской активности в организации совместной деятельности по воспитанию детей. В результате 96% родителей принимали активное участие в реализации проекта.</a:t>
            </a:r>
          </a:p>
          <a:p>
            <a:r>
              <a:rPr lang="ru-RU" sz="2000" dirty="0" smtClean="0"/>
              <a:t>Это наш первый реализованный проект. Надеемся, что в дальнейшем у нас с нашими воспитанниками будут еще проекты. Ведь ничто так не сближает, как совместное творчество, поиск новых открытий и стремление к лучшему!</a:t>
            </a:r>
            <a:endParaRPr lang="ru-RU" sz="2000" dirty="0"/>
          </a:p>
        </p:txBody>
      </p:sp>
      <p:pic>
        <p:nvPicPr>
          <p:cNvPr id="4" name="Рисунок 3" descr="http://im5-tub-ru.yandex.net/i?id=489650472-64-72&amp;n=21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336" y="260648"/>
            <a:ext cx="144016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Iv</a:t>
            </a:r>
            <a:r>
              <a:rPr lang="ru-RU" dirty="0" smtClean="0">
                <a:solidFill>
                  <a:srgbClr val="7030A0"/>
                </a:solidFill>
              </a:rPr>
              <a:t> этап – отзывы родителей</a:t>
            </a:r>
            <a:endParaRPr lang="ru-RU" dirty="0"/>
          </a:p>
        </p:txBody>
      </p:sp>
      <p:pic>
        <p:nvPicPr>
          <p:cNvPr id="4" name="00546.MTS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2052736" y="0"/>
            <a:ext cx="13716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00543.MTS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209800" y="-1327150"/>
            <a:ext cx="13716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predskolaci.cz/wp-content/uploads/2010/03/slunce-prislo-na-pomoc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73016"/>
            <a:ext cx="8686800" cy="244827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  Спасибо за внимание!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Актуальность проекта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340768"/>
            <a:ext cx="6912768" cy="4739357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Мать считается хранительницей семьи. И, конечно, же, именно мама играет важную роль в жизни каждого человека. Развитие отношений между ребенком дошкольного возраста и матерью имеет большое значение для развития личности ребенка. Общение  с мамой дает ребенку базовую уверенность в себе, в том, что он умеет общаться и что другие люди хотят с ним сотрудничать. </a:t>
            </a:r>
          </a:p>
          <a:p>
            <a:r>
              <a:rPr lang="ru-RU" sz="1800" dirty="0" smtClean="0"/>
              <a:t>К сожалению, часто любовь к маме дети связывают только с материальными ценностями, а не духовными. </a:t>
            </a:r>
            <a:endParaRPr lang="ru-RU" sz="1800" dirty="0"/>
          </a:p>
        </p:txBody>
      </p:sp>
      <p:pic>
        <p:nvPicPr>
          <p:cNvPr id="6" name="Рисунок 5" descr="C:\Users\1\Pictures\2 МЛАДШАЯ\DSCF076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3933056"/>
            <a:ext cx="3096344" cy="267238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7030A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57200"/>
            <a:ext cx="8020000" cy="8382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   </a:t>
            </a:r>
            <a:r>
              <a:rPr lang="en-US" dirty="0" smtClean="0">
                <a:solidFill>
                  <a:srgbClr val="FF0000"/>
                </a:solidFill>
              </a:rPr>
              <a:t>I</a:t>
            </a:r>
            <a:r>
              <a:rPr lang="ru-RU" dirty="0" smtClean="0">
                <a:solidFill>
                  <a:srgbClr val="FF0000"/>
                </a:solidFill>
              </a:rPr>
              <a:t> этап проекта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554162"/>
            <a:ext cx="6984776" cy="4525963"/>
          </a:xfrm>
        </p:spPr>
        <p:txBody>
          <a:bodyPr/>
          <a:lstStyle/>
          <a:p>
            <a:pPr lvl="0"/>
            <a:r>
              <a:rPr lang="ru-RU" sz="2400" i="1" dirty="0" smtClean="0">
                <a:solidFill>
                  <a:srgbClr val="7030A0"/>
                </a:solidFill>
              </a:rPr>
              <a:t>     Постановка проблемы</a:t>
            </a:r>
            <a:r>
              <a:rPr lang="ru-RU" sz="2400" i="1" dirty="0" smtClean="0"/>
              <a:t>:</a:t>
            </a:r>
            <a:r>
              <a:rPr lang="ru-RU" sz="2400" b="1" dirty="0" smtClean="0"/>
              <a:t> </a:t>
            </a:r>
            <a:r>
              <a:rPr lang="ru-RU" sz="2400" b="1" i="1" dirty="0" smtClean="0"/>
              <a:t>Вопрос:  Зачем       человеку нужна мама?</a:t>
            </a:r>
            <a:endParaRPr lang="ru-RU" sz="2400" b="1" dirty="0" smtClean="0"/>
          </a:p>
          <a:p>
            <a:pPr lvl="0"/>
            <a:r>
              <a:rPr lang="ru-RU" sz="2400" i="1" dirty="0" smtClean="0">
                <a:solidFill>
                  <a:srgbClr val="7030A0"/>
                </a:solidFill>
              </a:rPr>
              <a:t> Определение целей, задач для детей, родителей, педагогов.</a:t>
            </a:r>
            <a:endParaRPr lang="ru-RU" sz="2400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C:\Users\1\Pictures\2 МЛАДШАЯ\DSCF0903.JPG"/>
          <p:cNvPicPr/>
          <p:nvPr/>
        </p:nvPicPr>
        <p:blipFill>
          <a:blip r:embed="rId3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356992"/>
            <a:ext cx="4320480" cy="294042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7030A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http://im5-tub-ru.yandex.net/i?id=489650472-64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88640"/>
            <a:ext cx="20288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51216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ЦЕЛЬ:</a:t>
            </a:r>
            <a:r>
              <a:rPr lang="ru-RU" sz="2000" b="1" dirty="0" smtClean="0"/>
              <a:t> </a:t>
            </a:r>
            <a:r>
              <a:rPr lang="ru-RU" sz="2000" dirty="0" smtClean="0"/>
              <a:t> обобщить социальный опыт ребенка через его творческую и речевую активность, положительное отношение к своей маме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</a:rPr>
              <a:t>Задачи  для детей:</a:t>
            </a:r>
          </a:p>
          <a:p>
            <a:pPr lvl="0"/>
            <a:r>
              <a:rPr lang="ru-RU" sz="1600" dirty="0" smtClean="0"/>
              <a:t>Углубить знания детей о роли мамы в их жизни, через раскрытие образа матери в поэзии, в живописи, музыке, художественной литературе.</a:t>
            </a:r>
          </a:p>
          <a:p>
            <a:pPr lvl="0"/>
            <a:r>
              <a:rPr lang="ru-RU" sz="1600" dirty="0" smtClean="0"/>
              <a:t>Способствовать формированию уважительного отношения к своим близким.    Воспитывать доброе, заботливое отношение к маме.</a:t>
            </a:r>
          </a:p>
          <a:p>
            <a:r>
              <a:rPr lang="ru-RU" sz="1600" b="1" dirty="0" smtClean="0">
                <a:solidFill>
                  <a:srgbClr val="7030A0"/>
                </a:solidFill>
              </a:rPr>
              <a:t>Задачи для педагога:</a:t>
            </a:r>
          </a:p>
          <a:p>
            <a:pPr lvl="0"/>
            <a:r>
              <a:rPr lang="ru-RU" sz="1600" dirty="0" smtClean="0"/>
              <a:t>Способствовать созданию положительных эмоциональных переживаний детей и родителей от совместных мероприятий.</a:t>
            </a:r>
          </a:p>
          <a:p>
            <a:pPr lvl="0"/>
            <a:r>
              <a:rPr lang="ru-RU" sz="1600" dirty="0" smtClean="0"/>
              <a:t>Развивать социально-профессиональную компетентность и личностный потенциал.</a:t>
            </a:r>
          </a:p>
          <a:p>
            <a:pPr lvl="0"/>
            <a:r>
              <a:rPr lang="ru-RU" sz="1600" dirty="0" smtClean="0"/>
              <a:t>Создание условий для социально-нравственного развития детей в процессе воспитания любви и взаимопонимания с самым близким человеком – мамой.</a:t>
            </a:r>
          </a:p>
          <a:p>
            <a:r>
              <a:rPr lang="ru-RU" sz="1600" b="1" dirty="0" smtClean="0">
                <a:solidFill>
                  <a:srgbClr val="7030A0"/>
                </a:solidFill>
              </a:rPr>
              <a:t>Задачи для родителей:</a:t>
            </a:r>
          </a:p>
          <a:p>
            <a:pPr lvl="0"/>
            <a:r>
              <a:rPr lang="ru-RU" sz="1600" dirty="0" smtClean="0"/>
              <a:t>Активизировать и обогащать воспитательные умения родителей, поддерживать их уверенность в собственных педагогических возможностях.</a:t>
            </a:r>
          </a:p>
          <a:p>
            <a:pPr lvl="0"/>
            <a:r>
              <a:rPr lang="ru-RU" sz="1600" dirty="0" smtClean="0"/>
              <a:t>Обеспечить атмосферу доброжелательности, комфортности в общении: родитель-родитель, родитель-педагог, родитель-ребенок.</a:t>
            </a:r>
          </a:p>
          <a:p>
            <a:pPr lvl="0"/>
            <a:r>
              <a:rPr lang="ru-RU" sz="1600" dirty="0" smtClean="0"/>
              <a:t>Способствовать сближению всех членов семьи за счет совместной деятельности и решения общих задач.</a:t>
            </a:r>
            <a:endParaRPr lang="ru-RU" sz="1600" dirty="0"/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Ожидаемые результаты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rgbClr val="5A2781"/>
                </a:solidFill>
              </a:rPr>
              <a:t>Для детей: </a:t>
            </a:r>
          </a:p>
          <a:p>
            <a:pPr lvl="0"/>
            <a:r>
              <a:rPr lang="ru-RU" dirty="0" smtClean="0"/>
              <a:t>Милосердие и забота о маме; </a:t>
            </a:r>
          </a:p>
          <a:p>
            <a:pPr lvl="0"/>
            <a:r>
              <a:rPr lang="ru-RU" dirty="0" smtClean="0"/>
              <a:t>Развитие познавательной активности, любознательности;</a:t>
            </a:r>
          </a:p>
          <a:p>
            <a:r>
              <a:rPr lang="ru-RU" b="1" dirty="0" smtClean="0">
                <a:solidFill>
                  <a:srgbClr val="5A2781"/>
                </a:solidFill>
              </a:rPr>
              <a:t>Для педагогов:</a:t>
            </a:r>
          </a:p>
          <a:p>
            <a:pPr lvl="0"/>
            <a:r>
              <a:rPr lang="ru-RU" dirty="0" smtClean="0"/>
              <a:t>Раскрыть образ матери в поэзии, в живописи. </a:t>
            </a:r>
          </a:p>
          <a:p>
            <a:pPr lvl="0"/>
            <a:r>
              <a:rPr lang="ru-RU" dirty="0" smtClean="0"/>
              <a:t>Развитие у детей коммуникативных навыков, умение работать в команде. </a:t>
            </a:r>
          </a:p>
          <a:p>
            <a:pPr lvl="0"/>
            <a:r>
              <a:rPr lang="ru-RU" dirty="0" smtClean="0"/>
              <a:t>Создание условий для проявления у детей, творчества, воображения. </a:t>
            </a:r>
          </a:p>
          <a:p>
            <a:pPr lvl="0"/>
            <a:r>
              <a:rPr lang="ru-RU" dirty="0" smtClean="0"/>
              <a:t>Расширение кругозора детей через чтение художественной литературы, знакомство с пословицами, разучивание стихов. </a:t>
            </a:r>
          </a:p>
          <a:p>
            <a:r>
              <a:rPr lang="ru-RU" b="1" dirty="0" smtClean="0">
                <a:solidFill>
                  <a:srgbClr val="5A2781"/>
                </a:solidFill>
              </a:rPr>
              <a:t>Для родителей:</a:t>
            </a:r>
          </a:p>
          <a:p>
            <a:pPr lvl="0"/>
            <a:r>
              <a:rPr lang="ru-RU" dirty="0" smtClean="0"/>
              <a:t>Привлечение к сотрудничеству родителей по созданию в детском саду предметно – развивающей среды;</a:t>
            </a:r>
          </a:p>
          <a:p>
            <a:pPr lvl="0"/>
            <a:r>
              <a:rPr lang="ru-RU" dirty="0" smtClean="0"/>
              <a:t>Повышение педагогической грамотности родителей.</a:t>
            </a:r>
          </a:p>
          <a:p>
            <a:endParaRPr lang="ru-RU" dirty="0"/>
          </a:p>
        </p:txBody>
      </p:sp>
      <p:pic>
        <p:nvPicPr>
          <p:cNvPr id="4" name="Рисунок 3" descr="http://im5-tub-ru.yandex.net/i?id=489650472-64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260648"/>
            <a:ext cx="20288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57200"/>
            <a:ext cx="7083896" cy="739552"/>
          </a:xfrm>
        </p:spPr>
        <p:txBody>
          <a:bodyPr/>
          <a:lstStyle/>
          <a:p>
            <a:r>
              <a:rPr lang="ru-RU" dirty="0" smtClean="0">
                <a:solidFill>
                  <a:srgbClr val="7A0450"/>
                </a:solidFill>
              </a:rPr>
              <a:t>     </a:t>
            </a:r>
            <a:r>
              <a:rPr lang="en-US" dirty="0" smtClean="0">
                <a:solidFill>
                  <a:srgbClr val="FF0000"/>
                </a:solidFill>
              </a:rPr>
              <a:t>Ii</a:t>
            </a:r>
            <a:r>
              <a:rPr lang="ru-RU" dirty="0" smtClean="0">
                <a:solidFill>
                  <a:srgbClr val="FF0000"/>
                </a:solidFill>
              </a:rPr>
              <a:t> этап проекта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124744"/>
            <a:ext cx="6768752" cy="4955381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>
                <a:solidFill>
                  <a:srgbClr val="00B050"/>
                </a:solidFill>
              </a:rPr>
              <a:t>      </a:t>
            </a:r>
            <a:r>
              <a:rPr lang="ru-RU" sz="3600" i="1" dirty="0" smtClean="0">
                <a:solidFill>
                  <a:srgbClr val="00B050"/>
                </a:solidFill>
              </a:rPr>
              <a:t>Игровая ситуация</a:t>
            </a:r>
          </a:p>
          <a:p>
            <a:pPr algn="ctr">
              <a:buNone/>
            </a:pPr>
            <a:r>
              <a:rPr lang="ru-RU" sz="2400" b="1" i="1" dirty="0" smtClean="0">
                <a:solidFill>
                  <a:srgbClr val="FF0000"/>
                </a:solidFill>
              </a:rPr>
              <a:t>« Мама есть у всех»</a:t>
            </a:r>
          </a:p>
          <a:p>
            <a:r>
              <a:rPr lang="ru-RU" sz="2000" dirty="0" smtClean="0">
                <a:solidFill>
                  <a:srgbClr val="0D14A3"/>
                </a:solidFill>
              </a:rPr>
              <a:t>Интеграция образовательных областей</a:t>
            </a:r>
            <a:r>
              <a:rPr lang="ru-RU" sz="2000" dirty="0" smtClean="0">
                <a:solidFill>
                  <a:srgbClr val="00B050"/>
                </a:solidFill>
              </a:rPr>
              <a:t>: </a:t>
            </a:r>
            <a:r>
              <a:rPr lang="ru-RU" sz="2000" dirty="0" smtClean="0"/>
              <a:t>коммуникация, чтение художественной литературы, познание.</a:t>
            </a:r>
          </a:p>
          <a:p>
            <a:r>
              <a:rPr lang="ru-RU" sz="2000" dirty="0" smtClean="0">
                <a:solidFill>
                  <a:srgbClr val="210BC5"/>
                </a:solidFill>
              </a:rPr>
              <a:t>Цель: </a:t>
            </a:r>
            <a:r>
              <a:rPr lang="ru-RU" sz="2000" dirty="0" smtClean="0"/>
              <a:t>дать знания о том , что мама есть у всех.</a:t>
            </a:r>
          </a:p>
          <a:p>
            <a:endParaRPr lang="ru-RU" dirty="0"/>
          </a:p>
        </p:txBody>
      </p:sp>
      <p:pic>
        <p:nvPicPr>
          <p:cNvPr id="4" name="Рисунок 3" descr="C:\Users\1\Pictures\2 МЛАДШАЯ\DSCF0929.JPG"/>
          <p:cNvPicPr/>
          <p:nvPr/>
        </p:nvPicPr>
        <p:blipFill>
          <a:blip r:embed="rId3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3429000"/>
            <a:ext cx="3888432" cy="2951699"/>
          </a:xfrm>
          <a:prstGeom prst="roundRect">
            <a:avLst>
              <a:gd name="adj" fmla="val 11111"/>
            </a:avLst>
          </a:prstGeom>
          <a:ln w="76200" cap="rnd">
            <a:solidFill>
              <a:srgbClr val="7030A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http://im5-tub-ru.yandex.net/i?id=489650472-64-72&amp;n=21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332656"/>
            <a:ext cx="1524769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332656"/>
            <a:ext cx="6624736" cy="574746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Режиссерская игра по мотивам сказки </a:t>
            </a:r>
            <a:r>
              <a:rPr lang="ru-RU" sz="2400" b="1" dirty="0" smtClean="0">
                <a:solidFill>
                  <a:srgbClr val="FF0000"/>
                </a:solidFill>
              </a:rPr>
              <a:t>С.Я.Маршака  «Сказка о глупом мышонке»</a:t>
            </a:r>
          </a:p>
          <a:p>
            <a:pPr>
              <a:buNone/>
            </a:pPr>
            <a:r>
              <a:rPr lang="ru-RU" sz="2000" dirty="0" smtClean="0">
                <a:solidFill>
                  <a:srgbClr val="210BC5"/>
                </a:solidFill>
              </a:rPr>
              <a:t>              Интеграция образовательных областей: </a:t>
            </a:r>
            <a:r>
              <a:rPr lang="ru-RU" sz="2000" dirty="0" smtClean="0"/>
              <a:t>чтение художественной литературы, коммуникация.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       Цель: </a:t>
            </a:r>
            <a:r>
              <a:rPr lang="ru-RU" sz="2000" dirty="0" smtClean="0"/>
              <a:t>на примере сказочных героев формировать положительное отношение к маминой заботе, воспитывать уважение к маме, желание всегда слушать ее. </a:t>
            </a:r>
            <a:endParaRPr lang="ru-RU" sz="2000" dirty="0"/>
          </a:p>
        </p:txBody>
      </p:sp>
      <p:pic>
        <p:nvPicPr>
          <p:cNvPr id="4" name="Рисунок 3" descr="C:\Users\1\Pictures\DSCF0973.JPG"/>
          <p:cNvPicPr/>
          <p:nvPr/>
        </p:nvPicPr>
        <p:blipFill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3140968"/>
            <a:ext cx="3384376" cy="31112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://im5-tub-ru.yandex.net/i?id=489650472-64-72&amp;n=21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0"/>
            <a:ext cx="1236737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s50.radikal.ru/i128/0807/1e/c726426ffb4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620688"/>
            <a:ext cx="7200800" cy="5390059"/>
          </a:xfrm>
        </p:spPr>
        <p:txBody>
          <a:bodyPr/>
          <a:lstStyle/>
          <a:p>
            <a:pPr algn="ctr"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       </a:t>
            </a:r>
            <a:r>
              <a:rPr lang="ru-RU" sz="2800" b="1" i="1" dirty="0" smtClean="0">
                <a:solidFill>
                  <a:srgbClr val="FF0000"/>
                </a:solidFill>
              </a:rPr>
              <a:t>Сюжетно-ролевая игра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«Дочки матери»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        Интеграция образовательных областей</a:t>
            </a:r>
            <a:r>
              <a:rPr lang="ru-RU" sz="2000" dirty="0" smtClean="0"/>
              <a:t>:</a:t>
            </a:r>
          </a:p>
          <a:p>
            <a:pPr>
              <a:buNone/>
            </a:pPr>
            <a:r>
              <a:rPr lang="ru-RU" sz="2000" dirty="0" smtClean="0"/>
              <a:t>                  коммуникация, познание.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      Цель</a:t>
            </a:r>
            <a:r>
              <a:rPr lang="ru-RU" sz="2000" i="1" dirty="0" smtClean="0"/>
              <a:t>: </a:t>
            </a:r>
            <a:r>
              <a:rPr lang="ru-RU" sz="2000" dirty="0" smtClean="0"/>
              <a:t>развивать творческое воображение, речь;      способствовать появлению желания готовить праздник для мам, доставлять им радость.</a:t>
            </a:r>
          </a:p>
          <a:p>
            <a:endParaRPr lang="ru-RU" dirty="0"/>
          </a:p>
        </p:txBody>
      </p:sp>
      <p:pic>
        <p:nvPicPr>
          <p:cNvPr id="4" name="Рисунок 3" descr="C:\Users\1\Pictures\DSCF0979.JPG"/>
          <p:cNvPicPr/>
          <p:nvPr/>
        </p:nvPicPr>
        <p:blipFill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3717032"/>
            <a:ext cx="3168351" cy="260870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C:\Users\1\Pictures\2 МЛАДШАЯ\DSCF0856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284984"/>
            <a:ext cx="3152775" cy="2365133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http://im5-tub-ru.yandex.net/i?id=489650472-64-72&amp;n=21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332656"/>
            <a:ext cx="1872208" cy="1241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4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750</TotalTime>
  <Words>860</Words>
  <Application>Microsoft Office PowerPoint</Application>
  <PresentationFormat>Экран (4:3)</PresentationFormat>
  <Paragraphs>90</Paragraphs>
  <Slides>24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Calibri</vt:lpstr>
      <vt:lpstr>Franklin Gothic Book</vt:lpstr>
      <vt:lpstr>Franklin Gothic Medium</vt:lpstr>
      <vt:lpstr>Wingdings 2</vt:lpstr>
      <vt:lpstr>Трек</vt:lpstr>
      <vt:lpstr>Тип проекта: социальный, групповой, среднесрочный   БДОУ «Детский сад общеразвивающего вида № 20»  п.Вохтога  Русакова С.В.</vt:lpstr>
      <vt:lpstr>                Интеграция      образовательных областей  </vt:lpstr>
      <vt:lpstr>Актуальность проекта</vt:lpstr>
      <vt:lpstr>              I этап проекта</vt:lpstr>
      <vt:lpstr>ЦЕЛЬ:  обобщить социальный опыт ребенка через его творческую и речевую активность, положительное отношение к своей маме. </vt:lpstr>
      <vt:lpstr>Ожидаемые результаты</vt:lpstr>
      <vt:lpstr>     Ii этап проекта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Взаимодействие с семьей.  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Фотоколлаж  «Мама – солнышко лучистое»</vt:lpstr>
      <vt:lpstr>Iii этап - подведение итогов  реализации проекта</vt:lpstr>
      <vt:lpstr>Iv этап – отзывы родителей</vt:lpstr>
      <vt:lpstr>Презентация PowerPoint</vt:lpstr>
      <vt:lpstr>  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«Мама – солнышко лучистое»  Тип проекта: групповой, среднесрочный </dc:title>
  <dc:creator>1</dc:creator>
  <cp:lastModifiedBy>Cеменов Павел</cp:lastModifiedBy>
  <cp:revision>16</cp:revision>
  <dcterms:created xsi:type="dcterms:W3CDTF">2012-11-30T06:42:08Z</dcterms:created>
  <dcterms:modified xsi:type="dcterms:W3CDTF">2013-05-26T09:58:59Z</dcterms:modified>
</cp:coreProperties>
</file>