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2"/>
  </p:sldMasterIdLst>
  <p:notesMasterIdLst>
    <p:notesMasterId r:id="rId19"/>
  </p:notesMasterIdLst>
  <p:handoutMasterIdLst>
    <p:handoutMasterId r:id="rId20"/>
  </p:handoutMasterIdLst>
  <p:sldIdLst>
    <p:sldId id="257" r:id="rId3"/>
    <p:sldId id="269" r:id="rId4"/>
    <p:sldId id="259" r:id="rId5"/>
    <p:sldId id="262" r:id="rId6"/>
    <p:sldId id="275" r:id="rId7"/>
    <p:sldId id="276" r:id="rId8"/>
    <p:sldId id="277" r:id="rId9"/>
    <p:sldId id="273" r:id="rId10"/>
    <p:sldId id="278" r:id="rId11"/>
    <p:sldId id="279" r:id="rId12"/>
    <p:sldId id="280" r:id="rId13"/>
    <p:sldId id="285" r:id="rId14"/>
    <p:sldId id="281" r:id="rId15"/>
    <p:sldId id="283" r:id="rId16"/>
    <p:sldId id="284" r:id="rId17"/>
    <p:sldId id="258" r:id="rId18"/>
  </p:sldIdLst>
  <p:sldSz cx="12188825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orient="horz" pos="1008">
          <p15:clr>
            <a:srgbClr val="A4A3A4"/>
          </p15:clr>
        </p15:guide>
        <p15:guide id="3" orient="horz" pos="3792">
          <p15:clr>
            <a:srgbClr val="A4A3A4"/>
          </p15:clr>
        </p15:guide>
        <p15:guide id="4" orient="horz" pos="1152">
          <p15:clr>
            <a:srgbClr val="A4A3A4"/>
          </p15:clr>
        </p15:guide>
        <p15:guide id="5" orient="horz" pos="3360">
          <p15:clr>
            <a:srgbClr val="A4A3A4"/>
          </p15:clr>
        </p15:guide>
        <p15:guide id="6" orient="horz" pos="3072">
          <p15:clr>
            <a:srgbClr val="A4A3A4"/>
          </p15:clr>
        </p15:guide>
        <p15:guide id="7" orient="horz" pos="864">
          <p15:clr>
            <a:srgbClr val="A4A3A4"/>
          </p15:clr>
        </p15:guide>
        <p15:guide id="8" orient="horz" pos="528">
          <p15:clr>
            <a:srgbClr val="A4A3A4"/>
          </p15:clr>
        </p15:guide>
        <p15:guide id="9" orient="horz" pos="2784">
          <p15:clr>
            <a:srgbClr val="A4A3A4"/>
          </p15:clr>
        </p15:guide>
        <p15:guide id="10" pos="3839">
          <p15:clr>
            <a:srgbClr val="A4A3A4"/>
          </p15:clr>
        </p15:guide>
        <p15:guide id="11" pos="959">
          <p15:clr>
            <a:srgbClr val="A4A3A4"/>
          </p15:clr>
        </p15:guide>
        <p15:guide id="12" pos="7007">
          <p15:clr>
            <a:srgbClr val="A4A3A4"/>
          </p15:clr>
        </p15:guide>
        <p15:guide id="13" pos="6719">
          <p15:clr>
            <a:srgbClr val="A4A3A4"/>
          </p15:clr>
        </p15:guide>
        <p15:guide id="14" pos="6143">
          <p15:clr>
            <a:srgbClr val="A4A3A4"/>
          </p15:clr>
        </p15:guide>
        <p15:guide id="15" pos="3983">
          <p15:clr>
            <a:srgbClr val="A4A3A4"/>
          </p15:clr>
        </p15:guide>
        <p15:guide id="16" pos="527">
          <p15:clr>
            <a:srgbClr val="A4A3A4"/>
          </p15:clr>
        </p15:guide>
        <p15:guide id="17" pos="715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544" autoAdjust="0"/>
    <p:restoredTop sz="94660"/>
  </p:normalViewPr>
  <p:slideViewPr>
    <p:cSldViewPr>
      <p:cViewPr varScale="1">
        <p:scale>
          <a:sx n="74" d="100"/>
          <a:sy n="74" d="100"/>
        </p:scale>
        <p:origin x="516" y="72"/>
      </p:cViewPr>
      <p:guideLst>
        <p:guide orient="horz" pos="2160"/>
        <p:guide orient="horz" pos="1008"/>
        <p:guide orient="horz" pos="3792"/>
        <p:guide orient="horz" pos="1152"/>
        <p:guide orient="horz" pos="3360"/>
        <p:guide orient="horz" pos="3072"/>
        <p:guide orient="horz" pos="864"/>
        <p:guide orient="horz" pos="528"/>
        <p:guide orient="horz" pos="2784"/>
        <p:guide pos="3839"/>
        <p:guide pos="959"/>
        <p:guide pos="7007"/>
        <p:guide pos="6719"/>
        <p:guide pos="6143"/>
        <p:guide pos="3983"/>
        <p:guide pos="527"/>
        <p:guide pos="7151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80" d="100"/>
          <a:sy n="80" d="100"/>
        </p:scale>
        <p:origin x="2058" y="6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1.xml"/><Relationship Id="rId16" Type="http://schemas.openxmlformats.org/officeDocument/2006/relationships/slide" Target="slides/slide14.xml"/><Relationship Id="rId20" Type="http://schemas.openxmlformats.org/officeDocument/2006/relationships/handoutMaster" Target="handoutMasters/handout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04A8D02-4E65-4CCD-8312-4AB164C6C77D}" type="datetimeFigureOut">
              <a:rPr lang="ru-RU" smtClean="0"/>
              <a:t>19.07.2013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C119DBA-4540-49B3-8FA9-6259387ECF9E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8761985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7A755D9-D361-47B8-9652-3B4EA9776CE5}" type="datetimeFigureOut">
              <a:rPr lang="ru-RU" smtClean="0"/>
              <a:t>19.07.2013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3B36274-F2B9-4C45-BBB4-0EDF4CD651A7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4768858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 bwMode="auto"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2413" y="1371600"/>
            <a:ext cx="9144000" cy="3505200"/>
          </a:xfrm>
        </p:spPr>
        <p:txBody>
          <a:bodyPr>
            <a:noAutofit/>
          </a:bodyPr>
          <a:lstStyle>
            <a:lvl1pPr>
              <a:defRPr sz="7200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2413" y="4953000"/>
            <a:ext cx="8229600" cy="1066800"/>
          </a:xfrm>
        </p:spPr>
        <p:txBody>
          <a:bodyPr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829175-527E-46A3-863C-1BB1F163B849}" type="datetimeFigureOut">
              <a:rPr lang="ru-RU" smtClean="0"/>
              <a:t>19.07.2013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137D0E-4A4F-4307-8994-C1891D747D59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568654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  <a:lvl9pPr>
              <a:defRPr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829175-527E-46A3-863C-1BB1F163B849}" type="datetimeFigureOut">
              <a:rPr lang="ru-RU" smtClean="0"/>
              <a:t>19.07.2013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137D0E-4A4F-4307-8994-C1891D747D59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42234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9752012" y="533400"/>
            <a:ext cx="1371600" cy="5592764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522411" y="533400"/>
            <a:ext cx="8077201" cy="5592764"/>
          </a:xfrm>
        </p:spPr>
        <p:txBody>
          <a:bodyPr vert="eaVert"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829175-527E-46A3-863C-1BB1F163B849}" type="datetimeFigureOut">
              <a:rPr lang="ru-RU" smtClean="0"/>
              <a:t>19.07.2013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137D0E-4A4F-4307-8994-C1891D747D59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50182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  <a:lvl9pPr>
              <a:defRPr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829175-527E-46A3-863C-1BB1F163B849}" type="datetimeFigureOut">
              <a:rPr lang="ru-RU" smtClean="0"/>
              <a:t>19.07.2013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137D0E-4A4F-4307-8994-C1891D747D59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994555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 bwMode="auto"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22414" y="2514601"/>
            <a:ext cx="9144000" cy="2819400"/>
          </a:xfrm>
        </p:spPr>
        <p:txBody>
          <a:bodyPr anchor="b">
            <a:noAutofit/>
          </a:bodyPr>
          <a:lstStyle>
            <a:lvl1pPr algn="l">
              <a:defRPr sz="6600" b="0" i="0" cap="none" baseline="0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522413" y="990600"/>
            <a:ext cx="8229600" cy="1143000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829175-527E-46A3-863C-1BB1F163B849}" type="datetimeFigureOut">
              <a:rPr lang="ru-RU" smtClean="0"/>
              <a:t>19.07.2013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137D0E-4A4F-4307-8994-C1891D747D59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069944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22414" y="533400"/>
            <a:ext cx="96012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522414" y="1828800"/>
            <a:ext cx="4645152" cy="41910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475412" y="1828800"/>
            <a:ext cx="4648201" cy="41910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829175-527E-46A3-863C-1BB1F163B849}" type="datetimeFigureOut">
              <a:rPr lang="ru-RU" smtClean="0"/>
              <a:t>19.07.2013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137D0E-4A4F-4307-8994-C1891D747D59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769702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22414" y="533400"/>
            <a:ext cx="96012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522414" y="1828800"/>
            <a:ext cx="4645152" cy="76200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1522414" y="2667000"/>
            <a:ext cx="4645152" cy="33528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 baseline="0"/>
            </a:lvl6pPr>
            <a:lvl7pPr>
              <a:defRPr sz="1400" baseline="0"/>
            </a:lvl7pPr>
            <a:lvl8pPr>
              <a:defRPr sz="1400" baseline="0"/>
            </a:lvl8pPr>
            <a:lvl9pPr>
              <a:defRPr sz="14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478462" y="1828800"/>
            <a:ext cx="4645152" cy="76200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478462" y="2667000"/>
            <a:ext cx="4645152" cy="33528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829175-527E-46A3-863C-1BB1F163B849}" type="datetimeFigureOut">
              <a:rPr lang="ru-RU" smtClean="0"/>
              <a:t>19.07.2013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137D0E-4A4F-4307-8994-C1891D747D59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012310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829175-527E-46A3-863C-1BB1F163B849}" type="datetimeFigureOut">
              <a:rPr lang="ru-RU" smtClean="0"/>
              <a:t>19.07.2013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137D0E-4A4F-4307-8994-C1891D747D59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557012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bg bwMode="auto"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829175-527E-46A3-863C-1BB1F163B849}" type="datetimeFigureOut">
              <a:rPr lang="ru-RU" smtClean="0"/>
              <a:t>19.07.2013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137D0E-4A4F-4307-8994-C1891D747D59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520172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bg bwMode="auto"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6613" y="2590800"/>
            <a:ext cx="3276599" cy="1924050"/>
          </a:xfrm>
        </p:spPr>
        <p:txBody>
          <a:bodyPr anchor="b">
            <a:normAutofit/>
          </a:bodyPr>
          <a:lstStyle>
            <a:lvl1pPr algn="l">
              <a:defRPr sz="3200" b="0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0012" y="838200"/>
            <a:ext cx="6172201" cy="51816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6613" y="4648200"/>
            <a:ext cx="3276599" cy="1371600"/>
          </a:xfrm>
        </p:spPr>
        <p:txBody>
          <a:bodyPr>
            <a:normAutofit/>
          </a:bodyPr>
          <a:lstStyle>
            <a:lvl1pPr marL="0" indent="0">
              <a:spcBef>
                <a:spcPts val="60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829175-527E-46A3-863C-1BB1F163B849}" type="datetimeFigureOut">
              <a:rPr lang="ru-RU" smtClean="0"/>
              <a:pPr/>
              <a:t>19.07.2013</a:t>
            </a:fld>
            <a:endParaRPr lang="ru-RU" dirty="0"/>
          </a:p>
        </p:txBody>
      </p:sp>
      <p:sp>
        <p:nvSpPr>
          <p:cNvPr id="9" name="Нижний колонтитул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137D0E-4A4F-4307-8994-C1891D747D59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182804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bg bwMode="auto"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3812" y="458787"/>
            <a:ext cx="6626225" cy="5938837"/>
          </a:xfrm>
          <a:prstGeom prst="rect">
            <a:avLst/>
          </a:prstGeom>
          <a:noFill/>
          <a:ln>
            <a:noFill/>
          </a:ln>
          <a:effectLst>
            <a:outerShdw blurRad="292100" algn="ctr" rotWithShape="0">
              <a:prstClr val="black">
                <a:alpha val="36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6613" y="2590800"/>
            <a:ext cx="3276599" cy="1924050"/>
          </a:xfrm>
        </p:spPr>
        <p:txBody>
          <a:bodyPr anchor="b">
            <a:normAutofit/>
          </a:bodyPr>
          <a:lstStyle>
            <a:lvl1pPr algn="l">
              <a:defRPr sz="3200" b="0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484812" y="836610"/>
            <a:ext cx="5867401" cy="5183190"/>
          </a:xfrm>
          <a:solidFill>
            <a:schemeClr val="bg2"/>
          </a:solidFill>
        </p:spPr>
        <p:txBody>
          <a:bodyPr tIns="914400">
            <a:normAutofit/>
          </a:bodyPr>
          <a:lstStyle>
            <a:lvl1pPr marL="0" indent="0" algn="ctr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6613" y="4648200"/>
            <a:ext cx="3276599" cy="1371600"/>
          </a:xfrm>
        </p:spPr>
        <p:txBody>
          <a:bodyPr>
            <a:normAutofit/>
          </a:bodyPr>
          <a:lstStyle>
            <a:lvl1pPr marL="0" indent="0">
              <a:spcBef>
                <a:spcPts val="60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22446932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22414" y="533400"/>
            <a:ext cx="9601200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522414" y="1828800"/>
            <a:ext cx="9601200" cy="4191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</a:p>
          <a:p>
            <a:pPr lvl="5"/>
            <a:r>
              <a:rPr lang="ru-RU" dirty="0" smtClean="0"/>
              <a:t>Sixth level</a:t>
            </a:r>
          </a:p>
          <a:p>
            <a:pPr lvl="6"/>
            <a:r>
              <a:rPr lang="ru-RU" dirty="0" smtClean="0"/>
              <a:t>Seventh level</a:t>
            </a:r>
          </a:p>
          <a:p>
            <a:pPr lvl="7"/>
            <a:r>
              <a:rPr lang="ru-RU" dirty="0" smtClean="0"/>
              <a:t>Eighth level</a:t>
            </a:r>
          </a:p>
          <a:p>
            <a:pPr lvl="8"/>
            <a:r>
              <a:rPr lang="ru-RU" dirty="0" smtClean="0"/>
              <a:t>Ninth level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609012" y="6172200"/>
            <a:ext cx="1320059" cy="27304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83829175-527E-46A3-863C-1BB1F163B849}" type="datetimeFigureOut">
              <a:rPr lang="ru-RU" smtClean="0"/>
              <a:pPr/>
              <a:t>19.07.2013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1517950" y="6172200"/>
            <a:ext cx="6862462" cy="27304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10133012" y="6172200"/>
            <a:ext cx="990601" cy="27304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E5137D0E-4A4F-4307-8994-C1891D747D59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260502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3838" indent="-223838" algn="l" defTabSz="914400" rtl="0" eaLnBrk="1" latinLnBrk="0" hangingPunct="1">
        <a:lnSpc>
          <a:spcPct val="90000"/>
        </a:lnSpc>
        <a:spcBef>
          <a:spcPts val="18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502920" indent="-223838" algn="l" defTabSz="914400" rtl="0" eaLnBrk="1" latinLnBrk="0" hangingPunct="1">
        <a:lnSpc>
          <a:spcPct val="90000"/>
        </a:lnSpc>
        <a:spcBef>
          <a:spcPts val="800"/>
        </a:spcBef>
        <a:buFont typeface="Arial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741363" indent="-171450" algn="l" defTabSz="914400" rtl="0" eaLnBrk="1" latinLnBrk="0" hangingPunct="1">
        <a:lnSpc>
          <a:spcPct val="90000"/>
        </a:lnSpc>
        <a:spcBef>
          <a:spcPts val="6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966788" indent="-173038" algn="l" defTabSz="914400" rtl="0" eaLnBrk="1" latinLnBrk="0" hangingPunct="1">
        <a:lnSpc>
          <a:spcPct val="90000"/>
        </a:lnSpc>
        <a:spcBef>
          <a:spcPts val="600"/>
        </a:spcBef>
        <a:buFont typeface="Arial" pitchFamily="34" charset="0"/>
        <a:buChar char="–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208088" indent="-173038" algn="l" defTabSz="914400" rtl="0" eaLnBrk="1" latinLnBrk="0" hangingPunct="1">
        <a:lnSpc>
          <a:spcPct val="90000"/>
        </a:lnSpc>
        <a:spcBef>
          <a:spcPts val="600"/>
        </a:spcBef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444752" indent="-173736" algn="l" defTabSz="914400" rtl="0" eaLnBrk="1" latinLnBrk="0" hangingPunct="1">
        <a:lnSpc>
          <a:spcPct val="90000"/>
        </a:lnSpc>
        <a:spcBef>
          <a:spcPts val="600"/>
        </a:spcBef>
        <a:buFont typeface="Arial" pitchFamily="34" charset="0"/>
        <a:buChar char="–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682496" indent="-173736" algn="l" defTabSz="914400" rtl="0" eaLnBrk="1" latinLnBrk="0" hangingPunct="1">
        <a:lnSpc>
          <a:spcPct val="90000"/>
        </a:lnSpc>
        <a:spcBef>
          <a:spcPts val="600"/>
        </a:spcBef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73736" algn="l" defTabSz="914400" rtl="0" eaLnBrk="1" latinLnBrk="0" hangingPunct="1">
        <a:lnSpc>
          <a:spcPct val="90000"/>
        </a:lnSpc>
        <a:spcBef>
          <a:spcPts val="600"/>
        </a:spcBef>
        <a:buFont typeface="Arial" pitchFamily="34" charset="0"/>
        <a:buChar char="–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157984" indent="-173736" algn="l" defTabSz="914400" rtl="0" eaLnBrk="1" latinLnBrk="0" hangingPunct="1">
        <a:lnSpc>
          <a:spcPct val="90000"/>
        </a:lnSpc>
        <a:spcBef>
          <a:spcPts val="600"/>
        </a:spcBef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93812" y="620688"/>
            <a:ext cx="9144000" cy="2167880"/>
          </a:xfrm>
        </p:spPr>
        <p:txBody>
          <a:bodyPr/>
          <a:lstStyle/>
          <a:p>
            <a:pPr algn="l" defTabSz="914400">
              <a:lnSpc>
                <a:spcPct val="90000"/>
              </a:lnSpc>
              <a:spcBef>
                <a:spcPts val="0"/>
              </a:spcBef>
              <a:buNone/>
            </a:pPr>
            <a:r>
              <a:rPr lang="ru-RU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alatino Linotype"/>
              </a:rPr>
              <a:t>Сюжетно-ролевая игра как средство формирования речи у детей с ТНР старшего дошкольного возраста</a:t>
            </a:r>
            <a:endParaRPr lang="ru-RU" sz="4000" b="0" i="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Palatino Linotype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26460" y="3284984"/>
            <a:ext cx="5302325" cy="298255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565610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85900" y="332656"/>
            <a:ext cx="9601200" cy="648072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chemeClr val="accent3">
                    <a:lumMod val="60000"/>
                    <a:lumOff val="40000"/>
                  </a:schemeClr>
                </a:solidFill>
              </a:rPr>
              <a:t>Тематический </a:t>
            </a:r>
            <a:r>
              <a:rPr lang="ru-RU" dirty="0">
                <a:solidFill>
                  <a:schemeClr val="accent3">
                    <a:lumMod val="60000"/>
                    <a:lumOff val="40000"/>
                  </a:schemeClr>
                </a:solidFill>
              </a:rPr>
              <a:t>принцип </a:t>
            </a: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7828" y="1536754"/>
            <a:ext cx="3795886" cy="5061181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4292" y="1536754"/>
            <a:ext cx="7029463" cy="396044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val="8404606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13892" y="332656"/>
            <a:ext cx="9601200" cy="576064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chemeClr val="accent3">
                    <a:lumMod val="60000"/>
                    <a:lumOff val="40000"/>
                  </a:schemeClr>
                </a:solidFill>
              </a:rPr>
              <a:t>Обогащение и содержание игр</a:t>
            </a:r>
            <a:endParaRPr lang="ru-RU" dirty="0">
              <a:solidFill>
                <a:schemeClr val="accent3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7828" y="1744817"/>
            <a:ext cx="5628117" cy="4221088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9503" y="1754480"/>
            <a:ext cx="3259405" cy="4345873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val="24738125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9796" y="1196752"/>
            <a:ext cx="5240145" cy="3257306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4412" y="2825405"/>
            <a:ext cx="5376597" cy="3312368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549796" y="188640"/>
            <a:ext cx="10573818" cy="792088"/>
          </a:xfrm>
        </p:spPr>
        <p:txBody>
          <a:bodyPr>
            <a:normAutofit/>
          </a:bodyPr>
          <a:lstStyle/>
          <a:p>
            <a:r>
              <a:rPr lang="ru-RU" dirty="0">
                <a:solidFill>
                  <a:schemeClr val="accent3">
                    <a:lumMod val="60000"/>
                    <a:lumOff val="40000"/>
                  </a:schemeClr>
                </a:solidFill>
              </a:rPr>
              <a:t>Обогащение и содержание игр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251105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07543" y="548680"/>
            <a:ext cx="9601200" cy="576064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chemeClr val="accent3">
                    <a:lumMod val="60000"/>
                    <a:lumOff val="40000"/>
                  </a:schemeClr>
                </a:solidFill>
              </a:rPr>
              <a:t>Применение предметов-заменителей</a:t>
            </a:r>
            <a:endParaRPr lang="ru-RU" dirty="0">
              <a:solidFill>
                <a:schemeClr val="accent3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9796" y="1461678"/>
            <a:ext cx="5135869" cy="295233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22404" y="2937843"/>
            <a:ext cx="5606360" cy="3153577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val="19497314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07543" y="548680"/>
            <a:ext cx="9601200" cy="911696"/>
          </a:xfrm>
        </p:spPr>
        <p:txBody>
          <a:bodyPr/>
          <a:lstStyle/>
          <a:p>
            <a:r>
              <a:rPr lang="ru-RU" dirty="0" smtClean="0">
                <a:solidFill>
                  <a:schemeClr val="accent3">
                    <a:lumMod val="60000"/>
                    <a:lumOff val="40000"/>
                  </a:schemeClr>
                </a:solidFill>
              </a:rPr>
              <a:t>Вывод</a:t>
            </a:r>
            <a:endParaRPr lang="ru-RU" dirty="0">
              <a:solidFill>
                <a:schemeClr val="accent3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4" name="Объект 13"/>
          <p:cNvSpPr>
            <a:spLocks noGrp="1"/>
          </p:cNvSpPr>
          <p:nvPr>
            <p:ph idx="1"/>
          </p:nvPr>
        </p:nvSpPr>
        <p:spPr>
          <a:xfrm>
            <a:off x="1489681" y="1844824"/>
            <a:ext cx="9601200" cy="4246984"/>
          </a:xfrm>
        </p:spPr>
        <p:txBody>
          <a:bodyPr>
            <a:noAutofit/>
          </a:bodyPr>
          <a:lstStyle/>
          <a:p>
            <a:pPr marL="219456" indent="-219456">
              <a:spcBef>
                <a:spcPts val="1800"/>
              </a:spcBef>
              <a:buClr>
                <a:schemeClr val="tx1"/>
              </a:buClr>
              <a:buFont typeface="Arial"/>
              <a:buChar char="•"/>
            </a:pPr>
            <a:r>
              <a:rPr lang="ru-RU" dirty="0"/>
              <a:t>И</a:t>
            </a:r>
            <a:r>
              <a:rPr lang="ru-RU" dirty="0" smtClean="0"/>
              <a:t>гра </a:t>
            </a:r>
            <a:r>
              <a:rPr lang="ru-RU" dirty="0"/>
              <a:t>— это не только обязательная принадлежность детства, но и средство формирования речи детей старшего дошкольного  возраста с ТНР. Сюжетно-ролевые игры помогают выработать чувство родного языка и умение правильно произносить слова, легко усваивать его грамматические нормы. Они таят в себе большие возможности, дают детям определенный объем знаний и учат их владеть этими знаниями; развивать творческую активность, самостоятельность мышления; помогают в игровой форме решать умственные задачи, преодолевая при этом определенные трудности речевого развития, такого  как связная речь</a:t>
            </a:r>
            <a:r>
              <a:rPr lang="ru-RU" dirty="0" smtClean="0"/>
              <a:t>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105547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07543" y="548680"/>
            <a:ext cx="9601200" cy="504056"/>
          </a:xfrm>
        </p:spPr>
        <p:txBody>
          <a:bodyPr>
            <a:noAutofit/>
          </a:bodyPr>
          <a:lstStyle/>
          <a:p>
            <a:r>
              <a:rPr lang="ru-RU" dirty="0" smtClean="0">
                <a:solidFill>
                  <a:schemeClr val="accent3">
                    <a:lumMod val="60000"/>
                    <a:lumOff val="40000"/>
                  </a:schemeClr>
                </a:solidFill>
              </a:rPr>
              <a:t>Литература</a:t>
            </a:r>
            <a:endParaRPr lang="ru-RU" dirty="0">
              <a:solidFill>
                <a:schemeClr val="accent3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4" name="Объект 13"/>
          <p:cNvSpPr>
            <a:spLocks noGrp="1"/>
          </p:cNvSpPr>
          <p:nvPr>
            <p:ph idx="1"/>
          </p:nvPr>
        </p:nvSpPr>
        <p:spPr>
          <a:xfrm>
            <a:off x="1053852" y="1700808"/>
            <a:ext cx="9601200" cy="4032448"/>
          </a:xfrm>
        </p:spPr>
        <p:txBody>
          <a:bodyPr>
            <a:noAutofit/>
          </a:bodyPr>
          <a:lstStyle/>
          <a:p>
            <a:r>
              <a:rPr lang="ru-RU" sz="2000" dirty="0"/>
              <a:t>1. </a:t>
            </a:r>
            <a:r>
              <a:rPr lang="ru-RU" sz="2000" dirty="0" err="1" smtClean="0"/>
              <a:t>Баряева</a:t>
            </a:r>
            <a:r>
              <a:rPr lang="ru-RU" sz="2000" dirty="0" smtClean="0"/>
              <a:t> Л.Б., Зарин Л. Обучение сюжетно-ролевой игре детей с проблемами интеллектуального развития.- С-Пб.: «Союз», 2001.</a:t>
            </a:r>
          </a:p>
          <a:p>
            <a:r>
              <a:rPr lang="ru-RU" sz="2000" dirty="0" smtClean="0"/>
              <a:t>2. Выготский, Л.С. Игра и ее роль в психическом развитии ребенка // Вопросы психологии. - 1966. - N 6.</a:t>
            </a:r>
          </a:p>
          <a:p>
            <a:r>
              <a:rPr lang="ru-RU" sz="2000" dirty="0" smtClean="0"/>
              <a:t>3. Гаркуши Ю.Ф. Коррекционно-педагогическая работа в дошкольных учреждениях для детей с нарушениями речи /Под ред. Ю.Ф. Гаркуши.- М.: Секачев В.Ю.. ТЦ «Сфера», НИИ Школьных технологий, 2008. </a:t>
            </a:r>
          </a:p>
          <a:p>
            <a:r>
              <a:rPr lang="ru-RU" sz="2000" dirty="0" smtClean="0"/>
              <a:t>4. Краснощекова Н.В. Сюжетно-ролевые игры для детей дошкольного возраста.- Ростов н/Д.: Феникс, 2006.</a:t>
            </a:r>
          </a:p>
          <a:p>
            <a:r>
              <a:rPr lang="ru-RU" sz="2000" dirty="0" smtClean="0"/>
              <a:t>5. </a:t>
            </a:r>
            <a:r>
              <a:rPr lang="ru-RU" sz="2000" dirty="0" err="1" smtClean="0"/>
              <a:t>Менджерицкая</a:t>
            </a:r>
            <a:r>
              <a:rPr lang="ru-RU" sz="2000" dirty="0" smtClean="0"/>
              <a:t> Д.В. "Воспитателю о детской игре", М., 1982 </a:t>
            </a:r>
          </a:p>
          <a:p>
            <a:r>
              <a:rPr lang="ru-RU" sz="2000" dirty="0" smtClean="0"/>
              <a:t>6. Миронова С.А. Логопедическая работа в дошкольных учреждениях и группах для детей с нарушениями речи. –– М.: А.П.О., 1993</a:t>
            </a:r>
          </a:p>
          <a:p>
            <a:r>
              <a:rPr lang="ru-RU" sz="2000" dirty="0" smtClean="0"/>
              <a:t>7. </a:t>
            </a:r>
            <a:r>
              <a:rPr lang="ru-RU" sz="2000" dirty="0" err="1" smtClean="0"/>
              <a:t>Нищева</a:t>
            </a:r>
            <a:r>
              <a:rPr lang="ru-RU" sz="2000" i="1" dirty="0" smtClean="0"/>
              <a:t> Н.В.</a:t>
            </a:r>
            <a:r>
              <a:rPr lang="ru-RU" sz="2000" dirty="0" smtClean="0"/>
              <a:t> Система коррекционной работы в логопедической группе для детей с общим недоразвитием речи. – С-Пб., “Детство-пресс”, 2003.</a:t>
            </a:r>
          </a:p>
          <a:p>
            <a:pPr marL="219456" indent="-219456">
              <a:spcBef>
                <a:spcPts val="1800"/>
              </a:spcBef>
              <a:buClr>
                <a:schemeClr val="tx1"/>
              </a:buClr>
              <a:buFont typeface="Arial"/>
              <a:buChar char="•"/>
            </a:pP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37249822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85900" y="2276872"/>
            <a:ext cx="9144000" cy="1739280"/>
          </a:xfrm>
        </p:spPr>
        <p:txBody>
          <a:bodyPr/>
          <a:lstStyle/>
          <a:p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Спасибо за внимание!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8731173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1053852" y="332656"/>
            <a:ext cx="10069762" cy="936104"/>
          </a:xfrm>
        </p:spPr>
        <p:txBody>
          <a:bodyPr>
            <a:noAutofit/>
          </a:bodyPr>
          <a:lstStyle/>
          <a:p>
            <a:pPr algn="l" defTabSz="914400">
              <a:lnSpc>
                <a:spcPct val="90000"/>
              </a:lnSpc>
              <a:spcBef>
                <a:spcPts val="0"/>
              </a:spcBef>
              <a:buNone/>
            </a:pPr>
            <a:r>
              <a:rPr lang="ru-RU" sz="2800" b="0" i="0" dirty="0" smtClean="0">
                <a:solidFill>
                  <a:schemeClr val="tx1"/>
                </a:solidFill>
                <a:latin typeface="Palatino Linotype"/>
                <a:ea typeface="+mj-ea"/>
                <a:cs typeface="+mj-cs"/>
              </a:rPr>
              <a:t>      </a:t>
            </a:r>
            <a:r>
              <a:rPr lang="ru-RU" b="0" i="0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Palatino Linotype"/>
                <a:ea typeface="+mj-ea"/>
                <a:cs typeface="+mj-cs"/>
              </a:rPr>
              <a:t>Характерные особенности детей </a:t>
            </a:r>
            <a:br>
              <a:rPr lang="ru-RU" b="0" i="0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Palatino Linotype"/>
                <a:ea typeface="+mj-ea"/>
                <a:cs typeface="+mj-cs"/>
              </a:rPr>
            </a:br>
            <a:r>
              <a:rPr lang="ru-RU" b="0" i="0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Palatino Linotype"/>
                <a:ea typeface="+mj-ea"/>
                <a:cs typeface="+mj-cs"/>
              </a:rPr>
              <a:t>     старшего дошкольного возраста ТНР</a:t>
            </a:r>
            <a:endParaRPr lang="ru-RU" b="0" i="0" dirty="0">
              <a:solidFill>
                <a:schemeClr val="accent3">
                  <a:lumMod val="60000"/>
                  <a:lumOff val="40000"/>
                </a:schemeClr>
              </a:solidFill>
              <a:latin typeface="Palatino Linotype"/>
              <a:ea typeface="+mj-ea"/>
              <a:cs typeface="+mj-cs"/>
            </a:endParaRPr>
          </a:p>
        </p:txBody>
      </p:sp>
      <p:sp>
        <p:nvSpPr>
          <p:cNvPr id="14" name="Объект 13"/>
          <p:cNvSpPr>
            <a:spLocks noGrp="1"/>
          </p:cNvSpPr>
          <p:nvPr>
            <p:ph idx="1"/>
          </p:nvPr>
        </p:nvSpPr>
        <p:spPr>
          <a:xfrm>
            <a:off x="333773" y="1628800"/>
            <a:ext cx="7488832" cy="4464496"/>
          </a:xfrm>
        </p:spPr>
        <p:txBody>
          <a:bodyPr>
            <a:noAutofit/>
          </a:bodyPr>
          <a:lstStyle/>
          <a:p>
            <a:pPr marL="219456" indent="-219456" algn="l" defTabSz="914400">
              <a:lnSpc>
                <a:spcPct val="90000"/>
              </a:lnSpc>
              <a:spcBef>
                <a:spcPts val="1800"/>
              </a:spcBef>
              <a:buClr>
                <a:schemeClr val="tx1"/>
              </a:buClr>
              <a:buFont typeface="Arial"/>
              <a:buChar char="•"/>
            </a:pPr>
            <a:r>
              <a:rPr lang="ru-RU" sz="2800" dirty="0" smtClean="0">
                <a:latin typeface="Palatino Linotype"/>
              </a:rPr>
              <a:t>Неустойчивость внимания</a:t>
            </a:r>
            <a:endParaRPr lang="ru-RU" sz="2800" b="0" i="0" dirty="0" smtClean="0">
              <a:solidFill>
                <a:schemeClr val="tx1"/>
              </a:solidFill>
              <a:latin typeface="Palatino Linotype"/>
            </a:endParaRPr>
          </a:p>
          <a:p>
            <a:pPr marL="219456" indent="-219456" algn="l" defTabSz="914400">
              <a:lnSpc>
                <a:spcPct val="90000"/>
              </a:lnSpc>
              <a:spcBef>
                <a:spcPts val="1800"/>
              </a:spcBef>
              <a:buClr>
                <a:schemeClr val="tx1"/>
              </a:buClr>
              <a:buFont typeface="Arial"/>
              <a:buChar char="•"/>
            </a:pPr>
            <a:r>
              <a:rPr lang="ru-RU" sz="2800" dirty="0" smtClean="0">
                <a:latin typeface="Palatino Linotype"/>
              </a:rPr>
              <a:t>Снижение вербальной памяти и продуктивности запоминания</a:t>
            </a:r>
            <a:endParaRPr lang="ru-RU" sz="2800" b="0" i="0" dirty="0" smtClean="0">
              <a:solidFill>
                <a:schemeClr val="tx1"/>
              </a:solidFill>
              <a:latin typeface="Palatino Linotype"/>
            </a:endParaRPr>
          </a:p>
          <a:p>
            <a:pPr marL="219456" indent="-219456" algn="l" defTabSz="914400">
              <a:lnSpc>
                <a:spcPct val="90000"/>
              </a:lnSpc>
              <a:spcBef>
                <a:spcPts val="1800"/>
              </a:spcBef>
              <a:buClr>
                <a:schemeClr val="tx1"/>
              </a:buClr>
              <a:buFont typeface="Arial"/>
              <a:buChar char="•"/>
            </a:pPr>
            <a:r>
              <a:rPr lang="ru-RU" sz="2800" dirty="0" smtClean="0">
                <a:latin typeface="Palatino Linotype"/>
              </a:rPr>
              <a:t>Отставания в развитии словесно-логического мышления</a:t>
            </a:r>
          </a:p>
          <a:p>
            <a:pPr marL="219456" indent="-219456" algn="l" defTabSz="914400">
              <a:lnSpc>
                <a:spcPct val="90000"/>
              </a:lnSpc>
              <a:spcBef>
                <a:spcPts val="1800"/>
              </a:spcBef>
              <a:buClr>
                <a:schemeClr val="tx1"/>
              </a:buClr>
              <a:buFont typeface="Arial"/>
              <a:buChar char="•"/>
            </a:pPr>
            <a:r>
              <a:rPr lang="ru-RU" sz="2800" b="0" i="0" dirty="0" smtClean="0">
                <a:solidFill>
                  <a:schemeClr val="tx1"/>
                </a:solidFill>
                <a:latin typeface="Palatino Linotype"/>
              </a:rPr>
              <a:t>Быстрая утомляемость</a:t>
            </a:r>
          </a:p>
          <a:p>
            <a:pPr marL="219456" indent="-219456" algn="l" defTabSz="914400">
              <a:lnSpc>
                <a:spcPct val="90000"/>
              </a:lnSpc>
              <a:spcBef>
                <a:spcPts val="1800"/>
              </a:spcBef>
              <a:buClr>
                <a:schemeClr val="tx1"/>
              </a:buClr>
              <a:buFont typeface="Arial"/>
              <a:buChar char="•"/>
            </a:pPr>
            <a:r>
              <a:rPr lang="ru-RU" sz="2800" dirty="0" smtClean="0">
                <a:latin typeface="Palatino Linotype"/>
              </a:rPr>
              <a:t>Постоянная отвлекаемость</a:t>
            </a:r>
          </a:p>
          <a:p>
            <a:pPr marL="219456" indent="-219456" algn="l" defTabSz="914400">
              <a:lnSpc>
                <a:spcPct val="90000"/>
              </a:lnSpc>
              <a:spcBef>
                <a:spcPts val="1800"/>
              </a:spcBef>
              <a:buClr>
                <a:schemeClr val="tx1"/>
              </a:buClr>
              <a:buFont typeface="Arial"/>
              <a:buChar char="•"/>
            </a:pPr>
            <a:r>
              <a:rPr lang="ru-RU" sz="2800" b="0" i="0" dirty="0" smtClean="0">
                <a:solidFill>
                  <a:schemeClr val="tx1"/>
                </a:solidFill>
                <a:latin typeface="Palatino Linotype"/>
              </a:rPr>
              <a:t>Нарушение мелкой моторики рук</a:t>
            </a:r>
            <a:endParaRPr lang="ru-RU" sz="2800" b="0" i="0" dirty="0">
              <a:solidFill>
                <a:schemeClr val="tx1"/>
              </a:solidFill>
              <a:latin typeface="Palatino Linotype"/>
            </a:endParaRPr>
          </a:p>
        </p:txBody>
      </p:sp>
      <p:pic>
        <p:nvPicPr>
          <p:cNvPr id="1026" name="Picture 2" descr="http://1show.biz/wp-content/uploads/2012/01/%D0%B4%D0%B5%D1%82%D1%81%D0%BA%D0%B0%D1%8F-%D0%BA%D0%BE%D0%BC%D0%BD%D0%B0%D1%82%D0%B0_%D0%B8%D0%B3%D1%80%D0%B0%D1%8E%D1%89%D0%B8%D0%B5-%D0%B4%D0%B5%D1%82%D0%B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22604" y="2247014"/>
            <a:ext cx="3538186" cy="29821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242897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09836" y="548680"/>
            <a:ext cx="10297144" cy="5471120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b="1" dirty="0" smtClean="0"/>
              <a:t> </a:t>
            </a:r>
            <a:r>
              <a:rPr lang="ru-RU" sz="4000" dirty="0" smtClean="0">
                <a:solidFill>
                  <a:schemeClr val="accent3">
                    <a:lumMod val="60000"/>
                    <a:lumOff val="40000"/>
                  </a:schemeClr>
                </a:solidFill>
              </a:rPr>
              <a:t>Задача коррекционной педагогики </a:t>
            </a:r>
            <a:r>
              <a:rPr lang="ru-RU" sz="4000" dirty="0" smtClean="0"/>
              <a:t>–развитие и коррекция у детей с ТНР различных характеристик речи.</a:t>
            </a:r>
          </a:p>
          <a:p>
            <a:pPr marL="0" indent="0">
              <a:buNone/>
            </a:pPr>
            <a:endParaRPr lang="ru-RU" sz="4000" dirty="0"/>
          </a:p>
          <a:p>
            <a:pPr marL="0" indent="0">
              <a:buNone/>
            </a:pPr>
            <a:r>
              <a:rPr lang="ru-RU" sz="4000" dirty="0" smtClean="0">
                <a:solidFill>
                  <a:schemeClr val="accent3">
                    <a:lumMod val="60000"/>
                    <a:lumOff val="40000"/>
                  </a:schemeClr>
                </a:solidFill>
              </a:rPr>
              <a:t>Сюжетно-ролевая игра </a:t>
            </a:r>
            <a:r>
              <a:rPr lang="ru-RU" sz="4000" dirty="0" smtClean="0"/>
              <a:t>является одним из инструментов коррекции тяжелых нарушений речи и обладает воспитательным, обучающим, развивающим и коррекционно-развивающим потенциалом.</a:t>
            </a:r>
          </a:p>
          <a:p>
            <a:pPr marL="0" indent="0">
              <a:buNone/>
            </a:pPr>
            <a:endParaRPr lang="ru-RU" sz="4000" dirty="0"/>
          </a:p>
          <a:p>
            <a:pPr marL="0" indent="0">
              <a:buNone/>
            </a:pP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36895922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09836" y="548680"/>
            <a:ext cx="10369152" cy="1368152"/>
          </a:xfrm>
        </p:spPr>
        <p:txBody>
          <a:bodyPr>
            <a:normAutofit/>
          </a:bodyPr>
          <a:lstStyle/>
          <a:p>
            <a:pPr algn="just"/>
            <a:r>
              <a:rPr lang="ru-RU" sz="2800" dirty="0" smtClean="0"/>
              <a:t>В сюжетно-ролевой игре между детьми устанавливаются ролевые и реальные отношения, стимулирующие детей к общению.</a:t>
            </a:r>
            <a:endParaRPr lang="ru-RU" sz="2800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2444" y="2348880"/>
            <a:ext cx="5544615" cy="3384376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814" y="2276872"/>
            <a:ext cx="5632626" cy="3456384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val="40467139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65820" y="234890"/>
            <a:ext cx="9601200" cy="1143000"/>
          </a:xfrm>
        </p:spPr>
        <p:txBody>
          <a:bodyPr>
            <a:normAutofit/>
          </a:bodyPr>
          <a:lstStyle/>
          <a:p>
            <a:r>
              <a:rPr lang="ru-RU" sz="2800" dirty="0" smtClean="0">
                <a:solidFill>
                  <a:schemeClr val="accent3">
                    <a:lumMod val="60000"/>
                    <a:lumOff val="40000"/>
                  </a:schemeClr>
                </a:solidFill>
              </a:rPr>
              <a:t>Роль слова в создании образа</a:t>
            </a:r>
            <a:endParaRPr lang="ru-RU" sz="2800" dirty="0">
              <a:solidFill>
                <a:schemeClr val="accent3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" name="Заголовок 1"/>
          <p:cNvSpPr txBox="1">
            <a:spLocks/>
          </p:cNvSpPr>
          <p:nvPr/>
        </p:nvSpPr>
        <p:spPr>
          <a:xfrm>
            <a:off x="405780" y="1772816"/>
            <a:ext cx="5040560" cy="280831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800" dirty="0" smtClean="0"/>
              <a:t>Слово помогает ребенку выявить свои мысли и чувства, понять переживания партнеров, согласовать с ними свои действия.</a:t>
            </a:r>
            <a:endParaRPr lang="ru-RU" sz="28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22404" y="1772816"/>
            <a:ext cx="5541744" cy="3121423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val="23821916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9796" y="404664"/>
            <a:ext cx="11017224" cy="61971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57025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804" y="404664"/>
            <a:ext cx="10873208" cy="60754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86554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1804" y="0"/>
            <a:ext cx="10429802" cy="980728"/>
          </a:xfrm>
        </p:spPr>
        <p:txBody>
          <a:bodyPr>
            <a:noAutofit/>
          </a:bodyPr>
          <a:lstStyle/>
          <a:p>
            <a:r>
              <a:rPr lang="ru-RU" dirty="0" smtClean="0">
                <a:solidFill>
                  <a:schemeClr val="accent3">
                    <a:lumMod val="60000"/>
                    <a:lumOff val="40000"/>
                  </a:schemeClr>
                </a:solidFill>
              </a:rPr>
              <a:t>    Руководство сюжетно-ролевыми играми  у детей</a:t>
            </a:r>
            <a:br>
              <a:rPr lang="ru-RU" dirty="0" smtClean="0">
                <a:solidFill>
                  <a:schemeClr val="accent3">
                    <a:lumMod val="60000"/>
                    <a:lumOff val="40000"/>
                  </a:schemeClr>
                </a:solidFill>
              </a:rPr>
            </a:br>
            <a:r>
              <a:rPr lang="ru-RU" dirty="0" smtClean="0">
                <a:solidFill>
                  <a:schemeClr val="accent3">
                    <a:lumMod val="60000"/>
                    <a:lumOff val="40000"/>
                  </a:schemeClr>
                </a:solidFill>
              </a:rPr>
              <a:t>             старшего дошкольного возраста с ТНР</a:t>
            </a:r>
            <a:endParaRPr lang="ru-RU" dirty="0">
              <a:solidFill>
                <a:schemeClr val="accent3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3852" y="1127395"/>
            <a:ext cx="9145016" cy="51440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39702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85900" y="476672"/>
            <a:ext cx="9601200" cy="432048"/>
          </a:xfrm>
        </p:spPr>
        <p:txBody>
          <a:bodyPr>
            <a:noAutofit/>
          </a:bodyPr>
          <a:lstStyle/>
          <a:p>
            <a:r>
              <a:rPr lang="ru-RU" dirty="0" smtClean="0">
                <a:solidFill>
                  <a:schemeClr val="accent3">
                    <a:lumMod val="60000"/>
                    <a:lumOff val="40000"/>
                  </a:schemeClr>
                </a:solidFill>
              </a:rPr>
              <a:t>Создание предметно-игровой среды</a:t>
            </a:r>
            <a:endParaRPr lang="ru-RU" dirty="0">
              <a:solidFill>
                <a:schemeClr val="accent3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2338" y="1653552"/>
            <a:ext cx="5476049" cy="376928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8508" y="1268760"/>
            <a:ext cx="3697537" cy="49300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62544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Watercolor_16x9_TP102886636">
  <a:themeElements>
    <a:clrScheme name="Watercolor_16x9">
      <a:dk1>
        <a:sysClr val="windowText" lastClr="000000"/>
      </a:dk1>
      <a:lt1>
        <a:sysClr val="window" lastClr="FFFFFF"/>
      </a:lt1>
      <a:dk2>
        <a:srgbClr val="09AFA7"/>
      </a:dk2>
      <a:lt2>
        <a:srgbClr val="AEF1EA"/>
      </a:lt2>
      <a:accent1>
        <a:srgbClr val="08CAC1"/>
      </a:accent1>
      <a:accent2>
        <a:srgbClr val="76C714"/>
      </a:accent2>
      <a:accent3>
        <a:srgbClr val="0E70C2"/>
      </a:accent3>
      <a:accent4>
        <a:srgbClr val="259F39"/>
      </a:accent4>
      <a:accent5>
        <a:srgbClr val="C8C015"/>
      </a:accent5>
      <a:accent6>
        <a:srgbClr val="444FDC"/>
      </a:accent6>
      <a:hlink>
        <a:srgbClr val="76C714"/>
      </a:hlink>
      <a:folHlink>
        <a:srgbClr val="7F7F7F"/>
      </a:folHlink>
    </a:clrScheme>
    <a:fontScheme name="Elemental">
      <a:maj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57000"/>
                <a:satMod val="101000"/>
              </a:schemeClr>
            </a:gs>
            <a:gs pos="50000">
              <a:schemeClr val="phClr">
                <a:lumMod val="137000"/>
                <a:satMod val="103000"/>
              </a:schemeClr>
            </a:gs>
            <a:gs pos="100000">
              <a:schemeClr val="phClr">
                <a:lumMod val="115000"/>
                <a:satMod val="109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18000"/>
              </a:schemeClr>
            </a:gs>
            <a:gs pos="50000">
              <a:schemeClr val="phClr">
                <a:satMod val="89000"/>
                <a:lumMod val="91000"/>
              </a:schemeClr>
            </a:gs>
            <a:gs pos="100000">
              <a:schemeClr val="phClr">
                <a:lumMod val="6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lnDef>
      <a:spPr>
        <a:ln w="12700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Watercolor_16x9">
      <a:dk1>
        <a:sysClr val="windowText" lastClr="000000"/>
      </a:dk1>
      <a:lt1>
        <a:sysClr val="window" lastClr="FFFFFF"/>
      </a:lt1>
      <a:dk2>
        <a:srgbClr val="09AFA7"/>
      </a:dk2>
      <a:lt2>
        <a:srgbClr val="AEF1EA"/>
      </a:lt2>
      <a:accent1>
        <a:srgbClr val="08CAC1"/>
      </a:accent1>
      <a:accent2>
        <a:srgbClr val="76C714"/>
      </a:accent2>
      <a:accent3>
        <a:srgbClr val="0E70C2"/>
      </a:accent3>
      <a:accent4>
        <a:srgbClr val="259F39"/>
      </a:accent4>
      <a:accent5>
        <a:srgbClr val="C8C015"/>
      </a:accent5>
      <a:accent6>
        <a:srgbClr val="444FDC"/>
      </a:accent6>
      <a:hlink>
        <a:srgbClr val="76C714"/>
      </a:hlink>
      <a:folHlink>
        <a:srgbClr val="7F7F7F"/>
      </a:folHlink>
    </a:clrScheme>
    <a:fontScheme name="Elemental">
      <a:maj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57000"/>
                <a:satMod val="101000"/>
              </a:schemeClr>
            </a:gs>
            <a:gs pos="50000">
              <a:schemeClr val="phClr">
                <a:lumMod val="137000"/>
                <a:satMod val="103000"/>
              </a:schemeClr>
            </a:gs>
            <a:gs pos="100000">
              <a:schemeClr val="phClr">
                <a:lumMod val="115000"/>
                <a:satMod val="109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18000"/>
              </a:schemeClr>
            </a:gs>
            <a:gs pos="50000">
              <a:schemeClr val="phClr">
                <a:satMod val="89000"/>
                <a:lumMod val="91000"/>
              </a:schemeClr>
            </a:gs>
            <a:gs pos="100000">
              <a:schemeClr val="phClr">
                <a:lumMod val="6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Watercolor_16x9">
      <a:dk1>
        <a:sysClr val="windowText" lastClr="000000"/>
      </a:dk1>
      <a:lt1>
        <a:sysClr val="window" lastClr="FFFFFF"/>
      </a:lt1>
      <a:dk2>
        <a:srgbClr val="09AFA7"/>
      </a:dk2>
      <a:lt2>
        <a:srgbClr val="AEF1EA"/>
      </a:lt2>
      <a:accent1>
        <a:srgbClr val="08CAC1"/>
      </a:accent1>
      <a:accent2>
        <a:srgbClr val="76C714"/>
      </a:accent2>
      <a:accent3>
        <a:srgbClr val="0E70C2"/>
      </a:accent3>
      <a:accent4>
        <a:srgbClr val="259F39"/>
      </a:accent4>
      <a:accent5>
        <a:srgbClr val="C8C015"/>
      </a:accent5>
      <a:accent6>
        <a:srgbClr val="444FDC"/>
      </a:accent6>
      <a:hlink>
        <a:srgbClr val="76C714"/>
      </a:hlink>
      <a:folHlink>
        <a:srgbClr val="7F7F7F"/>
      </a:folHlink>
    </a:clrScheme>
    <a:fontScheme name="Elemental">
      <a:maj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57000"/>
                <a:satMod val="101000"/>
              </a:schemeClr>
            </a:gs>
            <a:gs pos="50000">
              <a:schemeClr val="phClr">
                <a:lumMod val="137000"/>
                <a:satMod val="103000"/>
              </a:schemeClr>
            </a:gs>
            <a:gs pos="100000">
              <a:schemeClr val="phClr">
                <a:lumMod val="115000"/>
                <a:satMod val="109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18000"/>
              </a:schemeClr>
            </a:gs>
            <a:gs pos="50000">
              <a:schemeClr val="phClr">
                <a:satMod val="89000"/>
                <a:lumMod val="91000"/>
              </a:schemeClr>
            </a:gs>
            <a:gs pos="100000">
              <a:schemeClr val="phClr">
                <a:lumMod val="6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3A25E1ED-27E6-41CD-9CB6-DF86E429E0AE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Шаблон «Акварель» (169, TC102886637)</Template>
  <TotalTime>0</TotalTime>
  <Words>399</Words>
  <Application>Microsoft Office PowerPoint</Application>
  <PresentationFormat>Произвольный</PresentationFormat>
  <Paragraphs>31</Paragraphs>
  <Slides>16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9" baseType="lpstr">
      <vt:lpstr>Arial</vt:lpstr>
      <vt:lpstr>Palatino Linotype</vt:lpstr>
      <vt:lpstr>Watercolor_16x9_TP102886636</vt:lpstr>
      <vt:lpstr>Сюжетно-ролевая игра как средство формирования речи у детей с ТНР старшего дошкольного возраста</vt:lpstr>
      <vt:lpstr>      Характерные особенности детей       старшего дошкольного возраста ТНР</vt:lpstr>
      <vt:lpstr>Презентация PowerPoint</vt:lpstr>
      <vt:lpstr>В сюжетно-ролевой игре между детьми устанавливаются ролевые и реальные отношения, стимулирующие детей к общению.</vt:lpstr>
      <vt:lpstr>Роль слова в создании образа</vt:lpstr>
      <vt:lpstr>Презентация PowerPoint</vt:lpstr>
      <vt:lpstr>Презентация PowerPoint</vt:lpstr>
      <vt:lpstr>    Руководство сюжетно-ролевыми играми  у детей              старшего дошкольного возраста с ТНР</vt:lpstr>
      <vt:lpstr>Создание предметно-игровой среды</vt:lpstr>
      <vt:lpstr>Тематический принцип </vt:lpstr>
      <vt:lpstr>Обогащение и содержание игр</vt:lpstr>
      <vt:lpstr>Обогащение и содержание игр</vt:lpstr>
      <vt:lpstr>Применение предметов-заменителей</vt:lpstr>
      <vt:lpstr>Вывод</vt:lpstr>
      <vt:lpstr>Литература</vt:lpstr>
      <vt:lpstr>Спасибо за внимание!</vt:lpstr>
    </vt:vector>
  </TitlesOfParts>
  <Manager/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/>
  <cp:lastModifiedBy/>
  <cp:revision>1</cp:revision>
  <dcterms:created xsi:type="dcterms:W3CDTF">2013-04-14T12:53:24Z</dcterms:created>
  <dcterms:modified xsi:type="dcterms:W3CDTF">2013-07-18T16:41:20Z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TC028866379991</vt:lpwstr>
  </property>
</Properties>
</file>