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3600" y="1828800"/>
            <a:ext cx="6553200" cy="250396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 «М а с л е </a:t>
            </a:r>
            <a:r>
              <a:rPr lang="ru-RU" sz="3600" dirty="0" err="1" smtClean="0"/>
              <a:t>н</a:t>
            </a:r>
            <a:r>
              <a:rPr lang="ru-RU" sz="3600" dirty="0" smtClean="0"/>
              <a:t> и </a:t>
            </a:r>
            <a:r>
              <a:rPr lang="ru-RU" sz="3600" dirty="0" err="1" smtClean="0"/>
              <a:t>ц</a:t>
            </a:r>
            <a:r>
              <a:rPr lang="ru-RU" sz="3600" dirty="0" smtClean="0"/>
              <a:t> а  – </a:t>
            </a:r>
            <a:br>
              <a:rPr lang="ru-RU" sz="3600" dirty="0" smtClean="0"/>
            </a:br>
            <a:r>
              <a:rPr lang="ru-RU" sz="3600" dirty="0" smtClean="0"/>
              <a:t>б л и </a:t>
            </a:r>
            <a:r>
              <a:rPr lang="ru-RU" sz="3600" dirty="0" err="1" smtClean="0"/>
              <a:t>н</a:t>
            </a:r>
            <a:r>
              <a:rPr lang="ru-RU" sz="3600" dirty="0" smtClean="0"/>
              <a:t> о е </a:t>
            </a:r>
            <a:r>
              <a:rPr lang="ru-RU" sz="3600" dirty="0" err="1" smtClean="0"/>
              <a:t>д</a:t>
            </a:r>
            <a:r>
              <a:rPr lang="ru-RU" sz="3600" dirty="0" smtClean="0"/>
              <a:t> к а» </a:t>
            </a:r>
            <a:br>
              <a:rPr lang="ru-RU" sz="3600" dirty="0" smtClean="0"/>
            </a:br>
            <a:r>
              <a:rPr lang="ru-RU" sz="36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Авторы: Петухова Татьяна Алексеевна</a:t>
            </a:r>
          </a:p>
          <a:p>
            <a:r>
              <a:rPr lang="ru-RU" dirty="0" smtClean="0"/>
              <a:t>	</a:t>
            </a:r>
            <a:r>
              <a:rPr lang="ru-RU" dirty="0" err="1" smtClean="0"/>
              <a:t>Ширманова</a:t>
            </a:r>
            <a:r>
              <a:rPr lang="ru-RU" dirty="0" smtClean="0"/>
              <a:t> Светлана Ивановна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44562"/>
          </a:xfrm>
        </p:spPr>
        <p:txBody>
          <a:bodyPr/>
          <a:lstStyle/>
          <a:p>
            <a:pPr algn="ctr"/>
            <a:r>
              <a:rPr lang="ru-RU" b="1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6248400" cy="56388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Россия богата своими традициями, обычаями, народными праздниками. Одним из таких праздников является большое народное гулянье в конце зимы «Масленица».</a:t>
            </a:r>
            <a:r>
              <a:rPr lang="en-US" dirty="0" smtClean="0"/>
              <a:t> </a:t>
            </a:r>
            <a:r>
              <a:rPr lang="ru-RU" dirty="0" smtClean="0"/>
              <a:t>Здесь всегда находятся желающие силой потягаться, удаль свою показать, вкусными блинами угоститься да песни попеть. Глубокие нравственное начало содержит чин покаяния в день Прощеного воскресения. Масленица один из самых радостных и светлых праздников на Руси. Познакомить детей с традициями проведения этого праздника можно опираясь на программу «Приобщение детей дошкольного возраста к истокам русской культуры», но непосредственное участие в празднике оставляет более полное и глубокое представления о нем.  Дает детям возможность понять  всю глубину, широту и глубокий смысл этого  веселого и немножко грустного праздника.   Поэтому и  возникла идея в  проведении праздничного гулянья «Масленица» силами педагогов, родителей и ребят.</a:t>
            </a:r>
          </a:p>
          <a:p>
            <a:endParaRPr lang="ru-RU" dirty="0"/>
          </a:p>
        </p:txBody>
      </p:sp>
      <p:pic>
        <p:nvPicPr>
          <p:cNvPr id="1027" name="Picture 3" descr="E:\проект масленица\фото 1 масленица\DSC045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838200"/>
            <a:ext cx="2409265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944562"/>
          </a:xfrm>
        </p:spPr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219200"/>
            <a:ext cx="8305800" cy="56388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Повышать интерес к традициям русских праздников </a:t>
            </a:r>
            <a:r>
              <a:rPr lang="ru-RU" dirty="0" err="1" smtClean="0"/>
              <a:t>Маслинице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026" name="Picture 2" descr="C:\Users\1\Desktop\фото 1 масленица\DSC0454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2266950"/>
            <a:ext cx="4038600" cy="3028950"/>
          </a:xfrm>
          <a:prstGeom prst="rect">
            <a:avLst/>
          </a:prstGeom>
          <a:noFill/>
        </p:spPr>
      </p:pic>
      <p:pic>
        <p:nvPicPr>
          <p:cNvPr id="1027" name="Picture 3" descr="C:\Users\1\Desktop\фото 1 масленица\DSC045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05200"/>
            <a:ext cx="4140200" cy="3105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419600" cy="4495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возрождение интереса к обрядовым русским праздникам;</a:t>
            </a:r>
          </a:p>
          <a:p>
            <a:pPr lvl="0"/>
            <a:r>
              <a:rPr lang="ru-RU" dirty="0" smtClean="0"/>
              <a:t>воспитание патриотизма, основанного на русских традициях;</a:t>
            </a:r>
          </a:p>
          <a:p>
            <a:pPr lvl="0"/>
            <a:r>
              <a:rPr lang="ru-RU" dirty="0" smtClean="0"/>
              <a:t>обогатить духовный мир;</a:t>
            </a:r>
          </a:p>
          <a:p>
            <a:pPr lvl="0"/>
            <a:r>
              <a:rPr lang="ru-RU" dirty="0" smtClean="0"/>
              <a:t>провести праздник, через эмоциональное сопереживание и участие в игре-действии, приобщить всех участников к традиции проведения народного праздника Масленицы.</a:t>
            </a:r>
          </a:p>
          <a:p>
            <a:endParaRPr lang="ru-RU" dirty="0"/>
          </a:p>
        </p:txBody>
      </p:sp>
      <p:pic>
        <p:nvPicPr>
          <p:cNvPr id="1026" name="Picture 2" descr="E:\проект масленица\фото 1 масленица\DSC0456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3886200"/>
            <a:ext cx="3657600" cy="2743200"/>
          </a:xfrm>
          <a:prstGeom prst="rect">
            <a:avLst/>
          </a:prstGeom>
          <a:noFill/>
        </p:spPr>
      </p:pic>
      <p:pic>
        <p:nvPicPr>
          <p:cNvPr id="1027" name="Picture 3" descr="E:\проект масленица\фото 1 масленица\DSC0456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990600"/>
            <a:ext cx="3581400" cy="2686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/>
              <a:t>Тип 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447800"/>
            <a:ext cx="4724400" cy="4876800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 smtClean="0"/>
              <a:t>по числу детей – групповой, разновозрастной (принимали участие дети средних групп, старшой группы, подготовительной группы);</a:t>
            </a:r>
          </a:p>
          <a:p>
            <a:pPr lvl="0"/>
            <a:r>
              <a:rPr lang="ru-RU" dirty="0" smtClean="0"/>
              <a:t>по доминирующему методу – игровой, творческий;</a:t>
            </a:r>
          </a:p>
          <a:p>
            <a:pPr lvl="0"/>
            <a:r>
              <a:rPr lang="ru-RU" dirty="0" smtClean="0"/>
              <a:t>по предметным областям – </a:t>
            </a:r>
            <a:r>
              <a:rPr lang="ru-RU" dirty="0" err="1" smtClean="0"/>
              <a:t>межпредметный</a:t>
            </a:r>
            <a:r>
              <a:rPr lang="ru-RU" dirty="0" smtClean="0"/>
              <a:t> (литература, музыка, физическая культура);</a:t>
            </a:r>
          </a:p>
          <a:p>
            <a:pPr lvl="0"/>
            <a:r>
              <a:rPr lang="ru-RU" dirty="0" smtClean="0"/>
              <a:t>по продолжительности – средней продолжительности.</a:t>
            </a:r>
          </a:p>
          <a:p>
            <a:endParaRPr lang="ru-RU" dirty="0"/>
          </a:p>
        </p:txBody>
      </p:sp>
      <p:pic>
        <p:nvPicPr>
          <p:cNvPr id="2050" name="Picture 2" descr="E:\проект масленица\фото 1 масленица\DSC0457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3886200"/>
            <a:ext cx="3657600" cy="2743200"/>
          </a:xfrm>
          <a:prstGeom prst="rect">
            <a:avLst/>
          </a:prstGeom>
          <a:noFill/>
        </p:spPr>
      </p:pic>
      <p:pic>
        <p:nvPicPr>
          <p:cNvPr id="2051" name="Picture 3" descr="E:\проект масленица\фото 1 масленица\DSC04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3251200" cy="2438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/>
              <a:t>Ожидаемые результаты 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114800" cy="52547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Приобщение детей к традиции проведения народного праздника – Масленицы через сопереживание и непосредственное участие их в общем действии.</a:t>
            </a:r>
          </a:p>
          <a:p>
            <a:pPr lvl="0"/>
            <a:r>
              <a:rPr lang="ru-RU" dirty="0" smtClean="0"/>
              <a:t>Создание атмосферы радости приобщения к традиционному народному празднику.</a:t>
            </a:r>
          </a:p>
          <a:p>
            <a:pPr lvl="0"/>
            <a:r>
              <a:rPr lang="ru-RU" dirty="0" smtClean="0"/>
              <a:t>Повышение познавательного интереса среди детей к родной истории.</a:t>
            </a:r>
          </a:p>
          <a:p>
            <a:endParaRPr lang="ru-RU" dirty="0"/>
          </a:p>
        </p:txBody>
      </p:sp>
      <p:pic>
        <p:nvPicPr>
          <p:cNvPr id="3074" name="Picture 2" descr="E:\проект масленица\фото 1 масленица\DSC046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3657600"/>
            <a:ext cx="3962400" cy="2971800"/>
          </a:xfrm>
          <a:prstGeom prst="rect">
            <a:avLst/>
          </a:prstGeom>
          <a:noFill/>
        </p:spPr>
      </p:pic>
      <p:pic>
        <p:nvPicPr>
          <p:cNvPr id="3075" name="Picture 3" descr="E:\проект масленица\фото 1 масленица\DSC046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143000"/>
            <a:ext cx="3429000" cy="2133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0207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Планирование работы над проектом: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4953000" cy="55626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проведение в группах обсуждения идеи проекта, выявление интересующих детей вопросов;</a:t>
            </a:r>
          </a:p>
          <a:p>
            <a:pPr lvl="0"/>
            <a:r>
              <a:rPr lang="ru-RU" dirty="0" smtClean="0"/>
              <a:t>распределение детей на группы по интересам для выполнения различных видов работ:</a:t>
            </a:r>
          </a:p>
          <a:p>
            <a:r>
              <a:rPr lang="ru-RU" dirty="0" smtClean="0"/>
              <a:t>- декораторы (помощь в оформлении);</a:t>
            </a:r>
          </a:p>
          <a:p>
            <a:r>
              <a:rPr lang="ru-RU" dirty="0" smtClean="0"/>
              <a:t>- затейники для организации игр.</a:t>
            </a:r>
          </a:p>
          <a:p>
            <a:pPr lvl="0"/>
            <a:r>
              <a:rPr lang="ru-RU" dirty="0" smtClean="0"/>
              <a:t>работа в группах по сбору информации об истории праздника, ее обработке и поиску недостающей.</a:t>
            </a:r>
          </a:p>
          <a:p>
            <a:pPr lvl="0"/>
            <a:r>
              <a:rPr lang="ru-RU" dirty="0" smtClean="0"/>
              <a:t>выбор формы реализации проекта.</a:t>
            </a:r>
          </a:p>
          <a:p>
            <a:pPr lvl="0"/>
            <a:r>
              <a:rPr lang="ru-RU" dirty="0" smtClean="0"/>
              <a:t> помощь в написании сценария по воплощению проекта.</a:t>
            </a:r>
          </a:p>
          <a:p>
            <a:pPr lvl="0"/>
            <a:r>
              <a:rPr lang="ru-RU" dirty="0" smtClean="0"/>
              <a:t>помощь в подборе музыкального сопровождения.</a:t>
            </a:r>
          </a:p>
          <a:p>
            <a:pPr lvl="0"/>
            <a:r>
              <a:rPr lang="ru-RU" dirty="0" smtClean="0"/>
              <a:t>разучивание песен, пословиц, считалок, частушек для выступления во время праздника.</a:t>
            </a:r>
          </a:p>
          <a:p>
            <a:pPr lvl="0"/>
            <a:r>
              <a:rPr lang="ru-RU" dirty="0" smtClean="0"/>
              <a:t>организация места проведения праздника.</a:t>
            </a:r>
          </a:p>
          <a:p>
            <a:pPr lvl="0"/>
            <a:r>
              <a:rPr lang="ru-RU" dirty="0" smtClean="0"/>
              <a:t>проведение инструктажа по технике безопасности.</a:t>
            </a:r>
          </a:p>
          <a:p>
            <a:endParaRPr lang="ru-RU" dirty="0"/>
          </a:p>
        </p:txBody>
      </p:sp>
      <p:pic>
        <p:nvPicPr>
          <p:cNvPr id="4098" name="Picture 2" descr="E:\проект масленица\фото 1 масленица\DSC047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1800" y="4191000"/>
            <a:ext cx="3048000" cy="2286000"/>
          </a:xfrm>
          <a:prstGeom prst="rect">
            <a:avLst/>
          </a:prstGeom>
          <a:noFill/>
        </p:spPr>
      </p:pic>
      <p:pic>
        <p:nvPicPr>
          <p:cNvPr id="4099" name="Picture 3" descr="E:\проект масленица\фото 1 масленица\DSC047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1371600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467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Достигнутые результаты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4648200" cy="594360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	Внедрение проекта в воспитательно-образовательный процесс помогло обогатить его содержание. Обеспечило развитие у детей любознательности, стремление изучить традиции родной страны. Дети ближе познакомились с традициями родной страны. Работа по проекту помогла развить у них кругозор, эстетическую восприимчивость. Сделанная нами подборка игр на развитие двигательных способностей, игр - инсценировок дали возможность развивать чёткую выразительную речь, мимику, движения. Дети получили возможность почувствовать себя свободными, раскрепощенными, обрели уверенность в себе, в своих силах, в умении мыслить, фантазировать.</a:t>
            </a:r>
          </a:p>
          <a:p>
            <a:r>
              <a:rPr lang="ru-RU" dirty="0" smtClean="0"/>
              <a:t>	Анализируя результаты проекта, мы увидели, что дети с большим интересом включаются в различные виды деятельности, проявляют чувство ответственности за себя и других. Реализуя проект, мы ставили перед собой цель - сделать жизнь своих воспитанников интересной и содержательной, наполнить её яркими впечатлениями, интересными делами, радостью творчества. Мы думаем, что нам это удалось.</a:t>
            </a:r>
          </a:p>
          <a:p>
            <a:endParaRPr lang="ru-RU" dirty="0"/>
          </a:p>
        </p:txBody>
      </p:sp>
      <p:pic>
        <p:nvPicPr>
          <p:cNvPr id="5122" name="Picture 2" descr="E:\проект масленица\фото 1 масленица\DSC047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838200"/>
            <a:ext cx="3352800" cy="2514600"/>
          </a:xfrm>
          <a:prstGeom prst="rect">
            <a:avLst/>
          </a:prstGeom>
          <a:noFill/>
        </p:spPr>
      </p:pic>
      <p:pic>
        <p:nvPicPr>
          <p:cNvPr id="5123" name="Picture 3" descr="E:\проект масленица\фото 1 масленица\DSC047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3810000"/>
            <a:ext cx="1943100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</TotalTime>
  <Words>401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 «М а с л е н и ц а  –  б л и н о е д к а»    </vt:lpstr>
      <vt:lpstr>Актуальность</vt:lpstr>
      <vt:lpstr>Цель:</vt:lpstr>
      <vt:lpstr>Задачи: </vt:lpstr>
      <vt:lpstr>Тип проекта: </vt:lpstr>
      <vt:lpstr>Ожидаемые результаты проекта: </vt:lpstr>
      <vt:lpstr>Планирование работы над проектом: </vt:lpstr>
      <vt:lpstr>Достигнутые результаты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«Масленица – блиноедка», народный праздник масленица   </dc:title>
  <dc:creator>1</dc:creator>
  <cp:lastModifiedBy>Админ</cp:lastModifiedBy>
  <cp:revision>10</cp:revision>
  <dcterms:created xsi:type="dcterms:W3CDTF">2012-03-27T07:30:33Z</dcterms:created>
  <dcterms:modified xsi:type="dcterms:W3CDTF">2012-11-01T17:32:47Z</dcterms:modified>
</cp:coreProperties>
</file>