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0" r:id="rId2"/>
    <p:sldId id="298" r:id="rId3"/>
    <p:sldId id="299" r:id="rId4"/>
    <p:sldId id="283" r:id="rId5"/>
    <p:sldId id="289" r:id="rId6"/>
    <p:sldId id="286" r:id="rId7"/>
    <p:sldId id="287" r:id="rId8"/>
    <p:sldId id="284" r:id="rId9"/>
    <p:sldId id="296" r:id="rId10"/>
    <p:sldId id="282" r:id="rId11"/>
    <p:sldId id="285" r:id="rId12"/>
    <p:sldId id="273" r:id="rId13"/>
    <p:sldId id="264" r:id="rId14"/>
    <p:sldId id="265" r:id="rId15"/>
    <p:sldId id="275" r:id="rId16"/>
    <p:sldId id="276" r:id="rId17"/>
    <p:sldId id="297" r:id="rId18"/>
    <p:sldId id="279" r:id="rId19"/>
    <p:sldId id="278" r:id="rId20"/>
    <p:sldId id="301" r:id="rId21"/>
    <p:sldId id="28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98" autoAdjust="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6F0B51-DBA0-43D5-A1FE-3415A20E8BA2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473DB3-A536-4A76-A43C-EBEAFBD69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711BA-7F75-442D-810B-9B3CEA4307BF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2FBD6-DB42-4A6A-BB38-7CDA86DC4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26525-13C4-42BE-ACD3-EFC212C6578A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9DE8-28EB-483D-939B-90C8ADCB0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8B8FC-6DC5-4DF3-8AA5-BB994A9D9B80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AFA16-FCC1-415B-AEA0-B8D4499B9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99DE95-671A-4BD9-BC6B-D5DE033DFD55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B4B3E0-D47E-49FF-8E1E-26771108B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F44A1-3A67-453D-82D6-D12A9A55448E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33908-4507-4697-94D6-1F82EB400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3A4BD-CA3F-4585-85F9-4D717DD7C681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55A85-B84D-47AD-B008-9639BE4CA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249A-1718-4B89-9E43-BAD7E71AAA86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10E5B-C675-42D2-AF75-0CB7BD133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6D7053-D707-4DF3-A7C1-03060BF5E482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3B8801-60C1-48C5-970C-2F3CB24FA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93E7-DEBC-4E0B-B341-3262F570D737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BECCD-B669-4B4C-AD09-CE06BE583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AF3287-377F-4F84-8EFD-3EBFA65B43F0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478774-83F3-4E7C-853C-22E7F4524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328F797-07BA-4F8F-AD31-F3CAF002D565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2F07C0D-0CC3-4EBE-B109-29E76E1AA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97" r:id="rId3"/>
    <p:sldLayoutId id="2147483690" r:id="rId4"/>
    <p:sldLayoutId id="2147483691" r:id="rId5"/>
    <p:sldLayoutId id="2147483692" r:id="rId6"/>
    <p:sldLayoutId id="2147483698" r:id="rId7"/>
    <p:sldLayoutId id="2147483693" r:id="rId8"/>
    <p:sldLayoutId id="2147483699" r:id="rId9"/>
    <p:sldLayoutId id="2147483694" r:id="rId10"/>
    <p:sldLayoutId id="2147483695" r:id="rId11"/>
  </p:sldLayoutIdLst>
  <p:transition>
    <p:sndAc>
      <p:endSnd/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52;&#1091;&#1079;&#1099;&#1082;&#1072;%20&#1087;&#1088;&#1077;&#1074;&#1088;&#1072;&#1097;&#1077;&#1085;&#1080;&#1103;.wma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3" Type="http://schemas.openxmlformats.org/officeDocument/2006/relationships/image" Target="../media/image21.gif"/><Relationship Id="rId7" Type="http://schemas.openxmlformats.org/officeDocument/2006/relationships/audio" Target="../media/audio1.wav"/><Relationship Id="rId12" Type="http://schemas.openxmlformats.org/officeDocument/2006/relationships/audio" Target="../media/audio6.wav"/><Relationship Id="rId17" Type="http://schemas.openxmlformats.org/officeDocument/2006/relationships/image" Target="../media/image29.wmf"/><Relationship Id="rId2" Type="http://schemas.openxmlformats.org/officeDocument/2006/relationships/image" Target="../media/image20.gif"/><Relationship Id="rId16" Type="http://schemas.openxmlformats.org/officeDocument/2006/relationships/image" Target="../media/image2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gif"/><Relationship Id="rId11" Type="http://schemas.openxmlformats.org/officeDocument/2006/relationships/audio" Target="../media/audio5.wav"/><Relationship Id="rId5" Type="http://schemas.openxmlformats.org/officeDocument/2006/relationships/image" Target="../media/image23.gif"/><Relationship Id="rId15" Type="http://schemas.openxmlformats.org/officeDocument/2006/relationships/image" Target="../media/image27.emf"/><Relationship Id="rId10" Type="http://schemas.openxmlformats.org/officeDocument/2006/relationships/audio" Target="../media/audio4.wav"/><Relationship Id="rId19" Type="http://schemas.openxmlformats.org/officeDocument/2006/relationships/image" Target="../media/image31.wmf"/><Relationship Id="rId4" Type="http://schemas.openxmlformats.org/officeDocument/2006/relationships/image" Target="../media/image22.gif"/><Relationship Id="rId9" Type="http://schemas.openxmlformats.org/officeDocument/2006/relationships/audio" Target="../media/audio3.wav"/><Relationship Id="rId1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52;&#1091;&#1079;&#1099;&#1082;&#1072;%20&#1087;&#1088;&#1077;&#1074;&#1088;&#1072;&#1097;&#1077;&#1085;&#1080;&#1103;.wma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rc 51"/>
          <p:cNvSpPr>
            <a:spLocks/>
          </p:cNvSpPr>
          <p:nvPr/>
        </p:nvSpPr>
        <p:spPr bwMode="auto">
          <a:xfrm rot="5636353" flipH="1">
            <a:off x="6011069" y="1154906"/>
            <a:ext cx="2713038" cy="2530475"/>
          </a:xfrm>
          <a:custGeom>
            <a:avLst/>
            <a:gdLst>
              <a:gd name="T0" fmla="*/ 0 w 21600"/>
              <a:gd name="T1" fmla="*/ 0 h 21854"/>
              <a:gd name="T2" fmla="*/ 334370609 w 21600"/>
              <a:gd name="T3" fmla="*/ 299006387 h 21854"/>
              <a:gd name="T4" fmla="*/ 0 w 21600"/>
              <a:gd name="T5" fmla="*/ 295531150 h 21854"/>
              <a:gd name="T6" fmla="*/ 0 60000 65536"/>
              <a:gd name="T7" fmla="*/ 0 60000 65536"/>
              <a:gd name="T8" fmla="*/ 0 60000 65536"/>
              <a:gd name="T9" fmla="*/ 0 w 21600"/>
              <a:gd name="T10" fmla="*/ 0 h 21854"/>
              <a:gd name="T11" fmla="*/ 21600 w 21600"/>
              <a:gd name="T12" fmla="*/ 21854 h 218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5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84"/>
                  <a:pt x="21599" y="21769"/>
                  <a:pt x="21598" y="21853"/>
                </a:cubicBezTo>
              </a:path>
              <a:path w="21600" h="2185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84"/>
                  <a:pt x="21599" y="21769"/>
                  <a:pt x="21598" y="21853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85CD9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3554" name="Line 53"/>
          <p:cNvSpPr>
            <a:spLocks noChangeShapeType="1"/>
          </p:cNvSpPr>
          <p:nvPr/>
        </p:nvSpPr>
        <p:spPr bwMode="auto">
          <a:xfrm flipH="1">
            <a:off x="6375400" y="1412875"/>
            <a:ext cx="1150938" cy="2232025"/>
          </a:xfrm>
          <a:prstGeom prst="line">
            <a:avLst/>
          </a:prstGeom>
          <a:noFill/>
          <a:ln w="57150">
            <a:solidFill>
              <a:srgbClr val="85CD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5" name="Line 53"/>
          <p:cNvSpPr>
            <a:spLocks noChangeShapeType="1"/>
          </p:cNvSpPr>
          <p:nvPr/>
        </p:nvSpPr>
        <p:spPr bwMode="auto">
          <a:xfrm>
            <a:off x="6230938" y="981075"/>
            <a:ext cx="144462" cy="2735263"/>
          </a:xfrm>
          <a:prstGeom prst="line">
            <a:avLst/>
          </a:prstGeom>
          <a:noFill/>
          <a:ln w="57150">
            <a:solidFill>
              <a:srgbClr val="85CD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6" name="Line 53"/>
          <p:cNvSpPr>
            <a:spLocks noChangeShapeType="1"/>
          </p:cNvSpPr>
          <p:nvPr/>
        </p:nvSpPr>
        <p:spPr bwMode="auto">
          <a:xfrm flipH="1">
            <a:off x="6448425" y="2492375"/>
            <a:ext cx="1870075" cy="1152525"/>
          </a:xfrm>
          <a:prstGeom prst="line">
            <a:avLst/>
          </a:prstGeom>
          <a:noFill/>
          <a:ln w="57150">
            <a:solidFill>
              <a:srgbClr val="85CD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Line 53"/>
          <p:cNvSpPr>
            <a:spLocks noChangeShapeType="1"/>
          </p:cNvSpPr>
          <p:nvPr/>
        </p:nvSpPr>
        <p:spPr bwMode="auto">
          <a:xfrm flipH="1" flipV="1">
            <a:off x="6375400" y="3716338"/>
            <a:ext cx="2160588" cy="73025"/>
          </a:xfrm>
          <a:prstGeom prst="line">
            <a:avLst/>
          </a:prstGeom>
          <a:noFill/>
          <a:ln w="57150">
            <a:solidFill>
              <a:srgbClr val="85CD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Прямоугольник 46"/>
          <p:cNvSpPr>
            <a:spLocks noChangeArrowheads="1"/>
          </p:cNvSpPr>
          <p:nvPr/>
        </p:nvSpPr>
        <p:spPr bwMode="auto">
          <a:xfrm>
            <a:off x="6326188" y="1662113"/>
            <a:ext cx="81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МАРТ</a:t>
            </a:r>
          </a:p>
        </p:txBody>
      </p:sp>
      <p:sp>
        <p:nvSpPr>
          <p:cNvPr id="23559" name="Text Box 26"/>
          <p:cNvSpPr txBox="1">
            <a:spLocks noChangeArrowheads="1"/>
          </p:cNvSpPr>
          <p:nvPr/>
        </p:nvSpPr>
        <p:spPr bwMode="auto">
          <a:xfrm>
            <a:off x="6615113" y="2309813"/>
            <a:ext cx="1871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Verdana" pitchFamily="34" charset="0"/>
              </a:rPr>
              <a:t>АПРЕЛЬ</a:t>
            </a:r>
          </a:p>
        </p:txBody>
      </p:sp>
      <p:sp>
        <p:nvSpPr>
          <p:cNvPr id="23560" name="Text Box 30"/>
          <p:cNvSpPr txBox="1">
            <a:spLocks noChangeArrowheads="1"/>
          </p:cNvSpPr>
          <p:nvPr/>
        </p:nvSpPr>
        <p:spPr bwMode="auto">
          <a:xfrm>
            <a:off x="6807200" y="3141663"/>
            <a:ext cx="1871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Verdana" pitchFamily="34" charset="0"/>
              </a:rPr>
              <a:t>МАЙ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0" y="404813"/>
            <a:ext cx="63563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     Какие  весенние  месяцы  вы  знаете?</a:t>
            </a:r>
            <a:endParaRPr lang="ru-RU" sz="3200" dirty="0">
              <a:latin typeface="+mn-lt"/>
            </a:endParaRPr>
          </a:p>
        </p:txBody>
      </p:sp>
      <p:pic>
        <p:nvPicPr>
          <p:cNvPr id="22538" name="Рисунок 50" descr="C:\Users\galina-muz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341438"/>
            <a:ext cx="261778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Рисунок 51" descr="C:\Users\galina-muz\Desktop\Рисунок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4149725"/>
            <a:ext cx="3071813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4" descr="C:\Users\Samsung\AppData\Local\Temp\Rar$DR79.50768\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3141663"/>
            <a:ext cx="2160587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23554" grpId="0" animBg="1"/>
      <p:bldP spid="23555" grpId="0" animBg="1"/>
      <p:bldP spid="23556" grpId="0" animBg="1"/>
      <p:bldP spid="23557" grpId="0" animBg="1"/>
      <p:bldP spid="23558" grpId="0"/>
      <p:bldP spid="23559" grpId="0"/>
      <p:bldP spid="235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435975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    Которая  по  счету  голова  дракона  проснулась ?</a:t>
            </a:r>
            <a:endParaRPr lang="ru-RU" dirty="0">
              <a:solidFill>
                <a:schemeClr val="tx2">
                  <a:satMod val="13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" y="1484313"/>
            <a:ext cx="7056438" cy="4652962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5" t="2824" r="909" b="6496"/>
          <a:stretch>
            <a:fillRect/>
          </a:stretch>
        </p:blipFill>
        <p:spPr bwMode="auto">
          <a:xfrm>
            <a:off x="-74613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Музыка превращени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 «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Цифроград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  <p:pic>
        <p:nvPicPr>
          <p:cNvPr id="36874" name="Picture 10" descr="http://uchitel.edu54.ru/sites/default/files/userfiles/image/walking_4_hc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0"/>
            <a:ext cx="1516063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12" descr="http://uchitel.edu54.ru/sites/default/files/userfiles/image/walking_1_hc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1655763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14" descr="http://uchitel.edu54.ru/sites/default/files/userfiles/image/walking_2_hc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3213100"/>
            <a:ext cx="1655763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Picture 16" descr="http://uchitel.edu54.ru/sites/default/files/userfiles/image/walking_3_hc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58432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2" name="Picture 18" descr="http://uchitel.edu54.ru/sites/default/files/userfiles/image/walking_5_hc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81850" y="2997200"/>
            <a:ext cx="19621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Oval 5">
            <a:hlinkHover r:id="" action="ppaction://noaction">
              <a:snd r:embed="rId7" name="5"/>
            </a:hlinkHover>
          </p:cNvPr>
          <p:cNvSpPr>
            <a:spLocks noChangeArrowheads="1"/>
          </p:cNvSpPr>
          <p:nvPr/>
        </p:nvSpPr>
        <p:spPr bwMode="auto">
          <a:xfrm>
            <a:off x="2051050" y="549275"/>
            <a:ext cx="1143000" cy="10556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>
                <a:solidFill>
                  <a:srgbClr val="0000FF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5610" name="Oval 19">
            <a:hlinkClick r:id="" action="ppaction://hlinkshowjump?jump=nextslide">
              <a:snd r:embed="rId8" name="applause.wav"/>
            </a:hlinkClick>
            <a:hlinkHover r:id="" action="ppaction://noaction">
              <a:snd r:embed="rId9" name="6"/>
            </a:hlinkHover>
          </p:cNvPr>
          <p:cNvSpPr>
            <a:spLocks noChangeArrowheads="1"/>
          </p:cNvSpPr>
          <p:nvPr/>
        </p:nvSpPr>
        <p:spPr bwMode="auto">
          <a:xfrm>
            <a:off x="971550" y="4581525"/>
            <a:ext cx="1143000" cy="10556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>
                <a:solidFill>
                  <a:srgbClr val="0000FF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5611" name="Oval 9">
            <a:hlinkHover r:id="" action="ppaction://noaction">
              <a:snd r:embed="rId10" name="7"/>
            </a:hlinkHover>
          </p:cNvPr>
          <p:cNvSpPr>
            <a:spLocks noChangeArrowheads="1"/>
          </p:cNvSpPr>
          <p:nvPr/>
        </p:nvSpPr>
        <p:spPr bwMode="auto">
          <a:xfrm>
            <a:off x="3923928" y="3501008"/>
            <a:ext cx="1143000" cy="10556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>
                <a:solidFill>
                  <a:srgbClr val="0000FF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5612" name="Oval 9">
            <a:hlinkHover r:id="" action="ppaction://noaction">
              <a:snd r:embed="rId11" name="9"/>
            </a:hlinkHover>
          </p:cNvPr>
          <p:cNvSpPr>
            <a:spLocks noChangeArrowheads="1"/>
          </p:cNvSpPr>
          <p:nvPr/>
        </p:nvSpPr>
        <p:spPr bwMode="auto">
          <a:xfrm>
            <a:off x="5867400" y="4652963"/>
            <a:ext cx="1143000" cy="10556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>
                <a:solidFill>
                  <a:srgbClr val="0000FF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5613" name="Oval 8">
            <a:hlinkHover r:id="" action="ppaction://noaction">
              <a:snd r:embed="rId12" name="8"/>
            </a:hlinkHover>
          </p:cNvPr>
          <p:cNvSpPr>
            <a:spLocks noChangeArrowheads="1"/>
          </p:cNvSpPr>
          <p:nvPr/>
        </p:nvSpPr>
        <p:spPr bwMode="auto">
          <a:xfrm>
            <a:off x="7524750" y="260350"/>
            <a:ext cx="1143000" cy="10556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>
                <a:solidFill>
                  <a:srgbClr val="0000FF"/>
                </a:solidFill>
                <a:latin typeface="Arial Black" pitchFamily="34" charset="0"/>
              </a:rPr>
              <a:t>8</a:t>
            </a:r>
          </a:p>
        </p:txBody>
      </p:sp>
      <p:pic>
        <p:nvPicPr>
          <p:cNvPr id="25614" name="Picture 24" descr="Z162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63626">
            <a:off x="2339975" y="2276475"/>
            <a:ext cx="467201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8" descr="gasi128d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5463" y="1341438"/>
            <a:ext cx="7921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14" descr="gasi059d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3860800"/>
            <a:ext cx="666750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15" descr="gasi062d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719137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16" descr="gasi095e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860800"/>
            <a:ext cx="8636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19" descr="gasi130d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4724400"/>
            <a:ext cx="79216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0" descr="gasi172d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1013" y="1844675"/>
            <a:ext cx="76517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640960" cy="640871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Засели домики</a:t>
            </a:r>
          </a:p>
        </p:txBody>
      </p:sp>
      <p:pic>
        <p:nvPicPr>
          <p:cNvPr id="26626" name="Picture 2" descr="http://cpd.yaroslavl.ru/portals/0/Images/poz/math57_01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2676525"/>
            <a:ext cx="4752975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http://ya-umni4ka.ru/wp-content/uploads/2012/01/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FFB"/>
              </a:clrFrom>
              <a:clrTo>
                <a:srgbClr val="FB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41325"/>
            <a:ext cx="2411412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8" name="Group 26"/>
          <p:cNvGrpSpPr>
            <a:grpSpLocks/>
          </p:cNvGrpSpPr>
          <p:nvPr/>
        </p:nvGrpSpPr>
        <p:grpSpPr bwMode="auto">
          <a:xfrm>
            <a:off x="6084888" y="549275"/>
            <a:ext cx="863600" cy="1798638"/>
            <a:chOff x="3424" y="2296"/>
            <a:chExt cx="1543" cy="1678"/>
          </a:xfrm>
        </p:grpSpPr>
        <p:sp>
          <p:nvSpPr>
            <p:cNvPr id="26665" name="Rectangle 4"/>
            <p:cNvSpPr>
              <a:spLocks noChangeArrowheads="1"/>
            </p:cNvSpPr>
            <p:nvPr/>
          </p:nvSpPr>
          <p:spPr bwMode="auto">
            <a:xfrm>
              <a:off x="3424" y="2296"/>
              <a:ext cx="1543" cy="1678"/>
            </a:xfrm>
            <a:prstGeom prst="rect">
              <a:avLst/>
            </a:prstGeom>
            <a:solidFill>
              <a:srgbClr val="FF66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6" name="Rectangle 17"/>
            <p:cNvSpPr>
              <a:spLocks noChangeArrowheads="1"/>
            </p:cNvSpPr>
            <p:nvPr/>
          </p:nvSpPr>
          <p:spPr bwMode="auto">
            <a:xfrm>
              <a:off x="4105" y="247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7" name="Rectangle 18"/>
            <p:cNvSpPr>
              <a:spLocks noChangeArrowheads="1"/>
            </p:cNvSpPr>
            <p:nvPr/>
          </p:nvSpPr>
          <p:spPr bwMode="auto">
            <a:xfrm>
              <a:off x="3560" y="247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8" name="Rectangle 19"/>
            <p:cNvSpPr>
              <a:spLocks noChangeArrowheads="1"/>
            </p:cNvSpPr>
            <p:nvPr/>
          </p:nvSpPr>
          <p:spPr bwMode="auto">
            <a:xfrm>
              <a:off x="3560" y="3113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9" name="Rectangle 20"/>
            <p:cNvSpPr>
              <a:spLocks noChangeArrowheads="1"/>
            </p:cNvSpPr>
            <p:nvPr/>
          </p:nvSpPr>
          <p:spPr bwMode="auto">
            <a:xfrm>
              <a:off x="4105" y="3113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70" name="Rectangle 21"/>
            <p:cNvSpPr>
              <a:spLocks noChangeArrowheads="1"/>
            </p:cNvSpPr>
            <p:nvPr/>
          </p:nvSpPr>
          <p:spPr bwMode="auto">
            <a:xfrm>
              <a:off x="4558" y="247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71" name="Rectangle 22"/>
            <p:cNvSpPr>
              <a:spLocks noChangeArrowheads="1"/>
            </p:cNvSpPr>
            <p:nvPr/>
          </p:nvSpPr>
          <p:spPr bwMode="auto">
            <a:xfrm>
              <a:off x="4558" y="3113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</p:grpSp>
      <p:grpSp>
        <p:nvGrpSpPr>
          <p:cNvPr id="26629" name="Group 27"/>
          <p:cNvGrpSpPr>
            <a:grpSpLocks/>
          </p:cNvGrpSpPr>
          <p:nvPr/>
        </p:nvGrpSpPr>
        <p:grpSpPr bwMode="auto">
          <a:xfrm>
            <a:off x="7164388" y="2924175"/>
            <a:ext cx="1439862" cy="2968625"/>
            <a:chOff x="1040" y="1488"/>
            <a:chExt cx="1601" cy="2640"/>
          </a:xfrm>
        </p:grpSpPr>
        <p:sp>
          <p:nvSpPr>
            <p:cNvPr id="26646" name="Rectangle 5"/>
            <p:cNvSpPr>
              <a:spLocks noChangeArrowheads="1"/>
            </p:cNvSpPr>
            <p:nvPr/>
          </p:nvSpPr>
          <p:spPr bwMode="auto">
            <a:xfrm>
              <a:off x="1040" y="1488"/>
              <a:ext cx="1601" cy="2640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7" name="Rectangle 8"/>
            <p:cNvSpPr>
              <a:spLocks noChangeArrowheads="1"/>
            </p:cNvSpPr>
            <p:nvPr/>
          </p:nvSpPr>
          <p:spPr bwMode="auto">
            <a:xfrm>
              <a:off x="1392" y="158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8" name="Rectangle 9"/>
            <p:cNvSpPr>
              <a:spLocks noChangeArrowheads="1"/>
            </p:cNvSpPr>
            <p:nvPr/>
          </p:nvSpPr>
          <p:spPr bwMode="auto">
            <a:xfrm>
              <a:off x="1776" y="158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9" name="Rectangle 10"/>
            <p:cNvSpPr>
              <a:spLocks noChangeArrowheads="1"/>
            </p:cNvSpPr>
            <p:nvPr/>
          </p:nvSpPr>
          <p:spPr bwMode="auto">
            <a:xfrm>
              <a:off x="2160" y="158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0" name="Rectangle 11"/>
            <p:cNvSpPr>
              <a:spLocks noChangeArrowheads="1"/>
            </p:cNvSpPr>
            <p:nvPr/>
          </p:nvSpPr>
          <p:spPr bwMode="auto">
            <a:xfrm>
              <a:off x="1392" y="206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1" name="Rectangle 12"/>
            <p:cNvSpPr>
              <a:spLocks noChangeArrowheads="1"/>
            </p:cNvSpPr>
            <p:nvPr/>
          </p:nvSpPr>
          <p:spPr bwMode="auto">
            <a:xfrm>
              <a:off x="1776" y="206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2" name="Rectangle 13"/>
            <p:cNvSpPr>
              <a:spLocks noChangeArrowheads="1"/>
            </p:cNvSpPr>
            <p:nvPr/>
          </p:nvSpPr>
          <p:spPr bwMode="auto">
            <a:xfrm>
              <a:off x="2160" y="2064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3" name="Rectangle 15"/>
            <p:cNvSpPr>
              <a:spLocks noChangeArrowheads="1"/>
            </p:cNvSpPr>
            <p:nvPr/>
          </p:nvSpPr>
          <p:spPr bwMode="auto">
            <a:xfrm>
              <a:off x="1392" y="2448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4" name="Rectangle 16"/>
            <p:cNvSpPr>
              <a:spLocks noChangeArrowheads="1"/>
            </p:cNvSpPr>
            <p:nvPr/>
          </p:nvSpPr>
          <p:spPr bwMode="auto">
            <a:xfrm>
              <a:off x="1776" y="2448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5" name="Rectangle 17"/>
            <p:cNvSpPr>
              <a:spLocks noChangeArrowheads="1"/>
            </p:cNvSpPr>
            <p:nvPr/>
          </p:nvSpPr>
          <p:spPr bwMode="auto">
            <a:xfrm>
              <a:off x="2160" y="2448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6" name="Rectangle 18"/>
            <p:cNvSpPr>
              <a:spLocks noChangeArrowheads="1"/>
            </p:cNvSpPr>
            <p:nvPr/>
          </p:nvSpPr>
          <p:spPr bwMode="auto">
            <a:xfrm>
              <a:off x="1392" y="2832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7" name="Rectangle 19"/>
            <p:cNvSpPr>
              <a:spLocks noChangeArrowheads="1"/>
            </p:cNvSpPr>
            <p:nvPr/>
          </p:nvSpPr>
          <p:spPr bwMode="auto">
            <a:xfrm>
              <a:off x="1776" y="2832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8" name="Rectangle 20"/>
            <p:cNvSpPr>
              <a:spLocks noChangeArrowheads="1"/>
            </p:cNvSpPr>
            <p:nvPr/>
          </p:nvSpPr>
          <p:spPr bwMode="auto">
            <a:xfrm>
              <a:off x="2160" y="2832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59" name="Rectangle 21"/>
            <p:cNvSpPr>
              <a:spLocks noChangeArrowheads="1"/>
            </p:cNvSpPr>
            <p:nvPr/>
          </p:nvSpPr>
          <p:spPr bwMode="auto">
            <a:xfrm>
              <a:off x="1392" y="3216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0" name="Rectangle 22"/>
            <p:cNvSpPr>
              <a:spLocks noChangeArrowheads="1"/>
            </p:cNvSpPr>
            <p:nvPr/>
          </p:nvSpPr>
          <p:spPr bwMode="auto">
            <a:xfrm>
              <a:off x="1776" y="3216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1" name="Rectangle 23"/>
            <p:cNvSpPr>
              <a:spLocks noChangeArrowheads="1"/>
            </p:cNvSpPr>
            <p:nvPr/>
          </p:nvSpPr>
          <p:spPr bwMode="auto">
            <a:xfrm>
              <a:off x="2160" y="3216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2" name="Rectangle 24"/>
            <p:cNvSpPr>
              <a:spLocks noChangeArrowheads="1"/>
            </p:cNvSpPr>
            <p:nvPr/>
          </p:nvSpPr>
          <p:spPr bwMode="auto">
            <a:xfrm>
              <a:off x="1392" y="3600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3" name="Rectangle 25"/>
            <p:cNvSpPr>
              <a:spLocks noChangeArrowheads="1"/>
            </p:cNvSpPr>
            <p:nvPr/>
          </p:nvSpPr>
          <p:spPr bwMode="auto">
            <a:xfrm>
              <a:off x="1776" y="3600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64" name="Rectangle 26"/>
            <p:cNvSpPr>
              <a:spLocks noChangeArrowheads="1"/>
            </p:cNvSpPr>
            <p:nvPr/>
          </p:nvSpPr>
          <p:spPr bwMode="auto">
            <a:xfrm>
              <a:off x="2160" y="3600"/>
              <a:ext cx="192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</p:grpSp>
      <p:grpSp>
        <p:nvGrpSpPr>
          <p:cNvPr id="26630" name="Group 25"/>
          <p:cNvGrpSpPr>
            <a:grpSpLocks/>
          </p:cNvGrpSpPr>
          <p:nvPr/>
        </p:nvGrpSpPr>
        <p:grpSpPr bwMode="auto">
          <a:xfrm>
            <a:off x="539750" y="3284538"/>
            <a:ext cx="1439863" cy="2520950"/>
            <a:chOff x="657" y="1026"/>
            <a:chExt cx="1815" cy="2948"/>
          </a:xfrm>
        </p:grpSpPr>
        <p:sp>
          <p:nvSpPr>
            <p:cNvPr id="26633" name="Rectangle 3"/>
            <p:cNvSpPr>
              <a:spLocks noChangeArrowheads="1"/>
            </p:cNvSpPr>
            <p:nvPr/>
          </p:nvSpPr>
          <p:spPr bwMode="auto">
            <a:xfrm>
              <a:off x="657" y="1026"/>
              <a:ext cx="1815" cy="2948"/>
            </a:xfrm>
            <a:prstGeom prst="rect">
              <a:avLst/>
            </a:prstGeom>
            <a:solidFill>
              <a:srgbClr val="FF66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4" name="Rectangle 5"/>
            <p:cNvSpPr>
              <a:spLocks noChangeArrowheads="1"/>
            </p:cNvSpPr>
            <p:nvPr/>
          </p:nvSpPr>
          <p:spPr bwMode="auto">
            <a:xfrm>
              <a:off x="793" y="1162"/>
              <a:ext cx="318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5" name="Rectangle 6"/>
            <p:cNvSpPr>
              <a:spLocks noChangeArrowheads="1"/>
            </p:cNvSpPr>
            <p:nvPr/>
          </p:nvSpPr>
          <p:spPr bwMode="auto">
            <a:xfrm>
              <a:off x="1338" y="1162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6" name="Rectangle 7"/>
            <p:cNvSpPr>
              <a:spLocks noChangeArrowheads="1"/>
            </p:cNvSpPr>
            <p:nvPr/>
          </p:nvSpPr>
          <p:spPr bwMode="auto">
            <a:xfrm>
              <a:off x="1338" y="1797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7" name="Rectangle 8"/>
            <p:cNvSpPr>
              <a:spLocks noChangeArrowheads="1"/>
            </p:cNvSpPr>
            <p:nvPr/>
          </p:nvSpPr>
          <p:spPr bwMode="auto">
            <a:xfrm>
              <a:off x="1338" y="315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8" name="Rectangle 9"/>
            <p:cNvSpPr>
              <a:spLocks noChangeArrowheads="1"/>
            </p:cNvSpPr>
            <p:nvPr/>
          </p:nvSpPr>
          <p:spPr bwMode="auto">
            <a:xfrm>
              <a:off x="793" y="315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39" name="Rectangle 10"/>
            <p:cNvSpPr>
              <a:spLocks noChangeArrowheads="1"/>
            </p:cNvSpPr>
            <p:nvPr/>
          </p:nvSpPr>
          <p:spPr bwMode="auto">
            <a:xfrm>
              <a:off x="793" y="2432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0" name="Rectangle 11"/>
            <p:cNvSpPr>
              <a:spLocks noChangeArrowheads="1"/>
            </p:cNvSpPr>
            <p:nvPr/>
          </p:nvSpPr>
          <p:spPr bwMode="auto">
            <a:xfrm>
              <a:off x="793" y="1797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1" name="Rectangle 12"/>
            <p:cNvSpPr>
              <a:spLocks noChangeArrowheads="1"/>
            </p:cNvSpPr>
            <p:nvPr/>
          </p:nvSpPr>
          <p:spPr bwMode="auto">
            <a:xfrm>
              <a:off x="1338" y="2432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2" name="Rectangle 13"/>
            <p:cNvSpPr>
              <a:spLocks noChangeArrowheads="1"/>
            </p:cNvSpPr>
            <p:nvPr/>
          </p:nvSpPr>
          <p:spPr bwMode="auto">
            <a:xfrm>
              <a:off x="1927" y="1162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3" name="Rectangle 14"/>
            <p:cNvSpPr>
              <a:spLocks noChangeArrowheads="1"/>
            </p:cNvSpPr>
            <p:nvPr/>
          </p:nvSpPr>
          <p:spPr bwMode="auto">
            <a:xfrm>
              <a:off x="1927" y="1797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4" name="Rectangle 15"/>
            <p:cNvSpPr>
              <a:spLocks noChangeArrowheads="1"/>
            </p:cNvSpPr>
            <p:nvPr/>
          </p:nvSpPr>
          <p:spPr bwMode="auto">
            <a:xfrm>
              <a:off x="1927" y="2432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6645" name="Rectangle 16"/>
            <p:cNvSpPr>
              <a:spLocks noChangeArrowheads="1"/>
            </p:cNvSpPr>
            <p:nvPr/>
          </p:nvSpPr>
          <p:spPr bwMode="auto">
            <a:xfrm>
              <a:off x="1927" y="3158"/>
              <a:ext cx="317" cy="40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</p:grpSp>
      <p:pic>
        <p:nvPicPr>
          <p:cNvPr id="26631" name="Picture 13" descr="buckingham_palac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3527425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6" descr="home_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836613"/>
            <a:ext cx="17272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1" descr="c2a56c56aa8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55650" y="6538913"/>
            <a:ext cx="74882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200" b="1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60648"/>
            <a:ext cx="50064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Ремонт моста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2404cd97ac2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Равнобедренный треугольник 8"/>
          <p:cNvSpPr/>
          <p:nvPr/>
        </p:nvSpPr>
        <p:spPr>
          <a:xfrm>
            <a:off x="4140200" y="5589588"/>
            <a:ext cx="1152525" cy="995362"/>
          </a:xfrm>
          <a:prstGeom prst="triangle">
            <a:avLst/>
          </a:prstGeom>
          <a:solidFill>
            <a:srgbClr val="F97B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323850" y="3573463"/>
            <a:ext cx="935038" cy="1063625"/>
          </a:xfrm>
          <a:prstGeom prst="pentagon">
            <a:avLst/>
          </a:prstGeom>
          <a:solidFill>
            <a:srgbClr val="F97B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Шестиугольник 12"/>
          <p:cNvSpPr/>
          <p:nvPr/>
        </p:nvSpPr>
        <p:spPr bwMode="auto">
          <a:xfrm>
            <a:off x="6012160" y="2420888"/>
            <a:ext cx="863600" cy="777875"/>
          </a:xfrm>
          <a:prstGeom prst="hexagon">
            <a:avLst/>
          </a:prstGeom>
          <a:solidFill>
            <a:srgbClr val="F97B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 bwMode="auto">
          <a:xfrm>
            <a:off x="3779912" y="1988840"/>
            <a:ext cx="1008063" cy="1009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Куб 14"/>
          <p:cNvSpPr/>
          <p:nvPr/>
        </p:nvSpPr>
        <p:spPr bwMode="auto">
          <a:xfrm>
            <a:off x="7380312" y="2708920"/>
            <a:ext cx="1512887" cy="773112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Цилиндр 15"/>
          <p:cNvSpPr/>
          <p:nvPr/>
        </p:nvSpPr>
        <p:spPr>
          <a:xfrm>
            <a:off x="2483768" y="5229200"/>
            <a:ext cx="1008112" cy="1154807"/>
          </a:xfrm>
          <a:prstGeom prst="can">
            <a:avLst>
              <a:gd name="adj" fmla="val 1160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Куб 16"/>
          <p:cNvSpPr/>
          <p:nvPr/>
        </p:nvSpPr>
        <p:spPr bwMode="auto">
          <a:xfrm>
            <a:off x="5724525" y="5373688"/>
            <a:ext cx="1008063" cy="1062037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81" name="Rectangle 6"/>
          <p:cNvSpPr>
            <a:spLocks noChangeArrowheads="1"/>
          </p:cNvSpPr>
          <p:nvPr/>
        </p:nvSpPr>
        <p:spPr bwMode="auto">
          <a:xfrm>
            <a:off x="7812360" y="4149080"/>
            <a:ext cx="936625" cy="820737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056AFF"/>
              </a:gs>
            </a:gsLst>
            <a:path path="rect">
              <a:fillToRect r="100000" b="100000"/>
            </a:path>
          </a:gra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folHlink"/>
              </a:solidFill>
            </a:endParaRPr>
          </a:p>
        </p:txBody>
      </p:sp>
      <p:sp>
        <p:nvSpPr>
          <p:cNvPr id="28682" name="AutoShape 6"/>
          <p:cNvSpPr>
            <a:spLocks noChangeArrowheads="1"/>
          </p:cNvSpPr>
          <p:nvPr/>
        </p:nvSpPr>
        <p:spPr bwMode="auto">
          <a:xfrm>
            <a:off x="4139952" y="3645024"/>
            <a:ext cx="803275" cy="1371600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path path="rect">
              <a:fillToRect r="100000" b="100000"/>
            </a:path>
          </a:gra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8683" name="AutoShape 14"/>
          <p:cNvSpPr>
            <a:spLocks noChangeArrowheads="1"/>
          </p:cNvSpPr>
          <p:nvPr/>
        </p:nvSpPr>
        <p:spPr bwMode="auto">
          <a:xfrm>
            <a:off x="5580063" y="3644900"/>
            <a:ext cx="1152525" cy="884238"/>
          </a:xfrm>
          <a:prstGeom prst="parallelogram">
            <a:avLst>
              <a:gd name="adj" fmla="val 28422"/>
            </a:avLst>
          </a:prstGeom>
          <a:gradFill rotWithShape="1">
            <a:gsLst>
              <a:gs pos="0">
                <a:srgbClr val="00FFFF"/>
              </a:gs>
              <a:gs pos="100000">
                <a:srgbClr val="FFFF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188640"/>
            <a:ext cx="67708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Геометрическая поляна</a:t>
            </a:r>
          </a:p>
        </p:txBody>
      </p:sp>
      <p:sp>
        <p:nvSpPr>
          <p:cNvPr id="18" name="Цилиндр 17"/>
          <p:cNvSpPr/>
          <p:nvPr/>
        </p:nvSpPr>
        <p:spPr>
          <a:xfrm>
            <a:off x="2411760" y="3789040"/>
            <a:ext cx="1008112" cy="506735"/>
          </a:xfrm>
          <a:prstGeom prst="can">
            <a:avLst>
              <a:gd name="adj" fmla="val 1160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Куб 18"/>
          <p:cNvSpPr/>
          <p:nvPr/>
        </p:nvSpPr>
        <p:spPr bwMode="auto">
          <a:xfrm>
            <a:off x="179512" y="6237312"/>
            <a:ext cx="648072" cy="413965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Куб 19"/>
          <p:cNvSpPr/>
          <p:nvPr/>
        </p:nvSpPr>
        <p:spPr bwMode="auto">
          <a:xfrm>
            <a:off x="7380312" y="5733256"/>
            <a:ext cx="1584176" cy="413072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 bwMode="auto">
          <a:xfrm>
            <a:off x="1331640" y="5157192"/>
            <a:ext cx="648072" cy="6496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8" descr="http://2.bp.blogspot.com/-bH8E5qaa2mM/T4v57KAc37I/AAAAAAAAAYM/vLvc0D2V4xM/s1600/7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16945">
            <a:off x="7188200" y="495300"/>
            <a:ext cx="15621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8169" y="6093296"/>
            <a:ext cx="79688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Графический диктант</a:t>
            </a:r>
          </a:p>
        </p:txBody>
      </p:sp>
      <p:pic>
        <p:nvPicPr>
          <p:cNvPr id="29700" name="Picture 4" descr="http://stranakids.ru/wp-content/uploads/2012/06/graf-diktan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550" y="5084763"/>
            <a:ext cx="9366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 descr="http://t2.gstatic.com/images?q=tbn:ANd9GcRQstgaG5HBJHRFJuIo-KK3GIQCSdqWEdCzN_kuR-gSKovKNS8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5013325"/>
            <a:ext cx="1008062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http://logoped18.ru/images/chicken-16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908050"/>
            <a:ext cx="104298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38"/>
            <a:ext cx="9144000" cy="687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Line 4"/>
          <p:cNvSpPr>
            <a:spLocks noChangeShapeType="1"/>
          </p:cNvSpPr>
          <p:nvPr/>
        </p:nvSpPr>
        <p:spPr bwMode="auto">
          <a:xfrm>
            <a:off x="4427538" y="3141663"/>
            <a:ext cx="4178300" cy="11112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18" name="Line 5"/>
          <p:cNvSpPr>
            <a:spLocks noChangeShapeType="1"/>
          </p:cNvSpPr>
          <p:nvPr/>
        </p:nvSpPr>
        <p:spPr bwMode="auto">
          <a:xfrm flipV="1">
            <a:off x="4427538" y="1052513"/>
            <a:ext cx="3548062" cy="208280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19" name="Arc 7"/>
          <p:cNvSpPr>
            <a:spLocks/>
          </p:cNvSpPr>
          <p:nvPr/>
        </p:nvSpPr>
        <p:spPr bwMode="auto">
          <a:xfrm>
            <a:off x="5003800" y="2852738"/>
            <a:ext cx="342900" cy="276225"/>
          </a:xfrm>
          <a:custGeom>
            <a:avLst/>
            <a:gdLst>
              <a:gd name="T0" fmla="*/ 0 w 21600"/>
              <a:gd name="T1" fmla="*/ 0 h 21600"/>
              <a:gd name="T2" fmla="*/ 5443538 w 21600"/>
              <a:gd name="T3" fmla="*/ 3532419 h 21600"/>
              <a:gd name="T4" fmla="*/ 0 w 21600"/>
              <a:gd name="T5" fmla="*/ 35324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31748" name="Line 3"/>
          <p:cNvSpPr>
            <a:spLocks noChangeShapeType="1"/>
          </p:cNvSpPr>
          <p:nvPr/>
        </p:nvSpPr>
        <p:spPr bwMode="auto">
          <a:xfrm>
            <a:off x="684213" y="3141663"/>
            <a:ext cx="3343275" cy="11112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9" name="Line 4"/>
          <p:cNvSpPr>
            <a:spLocks noChangeShapeType="1"/>
          </p:cNvSpPr>
          <p:nvPr/>
        </p:nvSpPr>
        <p:spPr bwMode="auto">
          <a:xfrm flipH="1" flipV="1">
            <a:off x="684213" y="188913"/>
            <a:ext cx="1587" cy="2957512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1750" name="Group 5"/>
          <p:cNvGrpSpPr>
            <a:grpSpLocks/>
          </p:cNvGrpSpPr>
          <p:nvPr/>
        </p:nvGrpSpPr>
        <p:grpSpPr bwMode="auto">
          <a:xfrm flipH="1">
            <a:off x="684213" y="2852738"/>
            <a:ext cx="266700" cy="219075"/>
            <a:chOff x="1144" y="2866"/>
            <a:chExt cx="315" cy="316"/>
          </a:xfrm>
        </p:grpSpPr>
        <p:sp>
          <p:nvSpPr>
            <p:cNvPr id="31757" name="Line 6"/>
            <p:cNvSpPr>
              <a:spLocks noChangeShapeType="1"/>
            </p:cNvSpPr>
            <p:nvPr/>
          </p:nvSpPr>
          <p:spPr bwMode="auto">
            <a:xfrm flipV="1">
              <a:off x="1144" y="3179"/>
              <a:ext cx="31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8" name="Line 7"/>
            <p:cNvSpPr>
              <a:spLocks noChangeShapeType="1"/>
            </p:cNvSpPr>
            <p:nvPr/>
          </p:nvSpPr>
          <p:spPr bwMode="auto">
            <a:xfrm flipH="1" flipV="1">
              <a:off x="1367" y="2866"/>
              <a:ext cx="7" cy="3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823" name="Line 3"/>
          <p:cNvSpPr>
            <a:spLocks noChangeShapeType="1"/>
          </p:cNvSpPr>
          <p:nvPr/>
        </p:nvSpPr>
        <p:spPr bwMode="auto">
          <a:xfrm>
            <a:off x="4243388" y="6137275"/>
            <a:ext cx="4178300" cy="11113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4" name="Line 4"/>
          <p:cNvSpPr>
            <a:spLocks noChangeShapeType="1"/>
          </p:cNvSpPr>
          <p:nvPr/>
        </p:nvSpPr>
        <p:spPr bwMode="auto">
          <a:xfrm flipH="1" flipV="1">
            <a:off x="2124075" y="3716338"/>
            <a:ext cx="2135188" cy="240665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5" name="Arc 6"/>
          <p:cNvSpPr>
            <a:spLocks/>
          </p:cNvSpPr>
          <p:nvPr/>
        </p:nvSpPr>
        <p:spPr bwMode="auto">
          <a:xfrm rot="1332937">
            <a:off x="4006850" y="5775325"/>
            <a:ext cx="658813" cy="276225"/>
          </a:xfrm>
          <a:custGeom>
            <a:avLst/>
            <a:gdLst>
              <a:gd name="T0" fmla="*/ 0 w 41503"/>
              <a:gd name="T1" fmla="*/ 2160169 h 21600"/>
              <a:gd name="T2" fmla="*/ 10457892 w 41503"/>
              <a:gd name="T3" fmla="*/ 3532419 h 21600"/>
              <a:gd name="T4" fmla="*/ 5015141 w 41503"/>
              <a:gd name="T5" fmla="*/ 3532419 h 21600"/>
              <a:gd name="T6" fmla="*/ 0 60000 65536"/>
              <a:gd name="T7" fmla="*/ 0 60000 65536"/>
              <a:gd name="T8" fmla="*/ 0 60000 65536"/>
              <a:gd name="T9" fmla="*/ 0 w 41503"/>
              <a:gd name="T10" fmla="*/ 0 h 21600"/>
              <a:gd name="T11" fmla="*/ 41503 w 4150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503" h="21600" fill="none" extrusionOk="0">
                <a:moveTo>
                  <a:pt x="-1" y="13208"/>
                </a:moveTo>
                <a:cubicBezTo>
                  <a:pt x="3374" y="5204"/>
                  <a:pt x="11215" y="-1"/>
                  <a:pt x="19903" y="0"/>
                </a:cubicBezTo>
                <a:cubicBezTo>
                  <a:pt x="31832" y="0"/>
                  <a:pt x="41503" y="9670"/>
                  <a:pt x="41503" y="21600"/>
                </a:cubicBezTo>
              </a:path>
              <a:path w="41503" h="21600" stroke="0" extrusionOk="0">
                <a:moveTo>
                  <a:pt x="-1" y="13208"/>
                </a:moveTo>
                <a:cubicBezTo>
                  <a:pt x="3374" y="5204"/>
                  <a:pt x="11215" y="-1"/>
                  <a:pt x="19903" y="0"/>
                </a:cubicBezTo>
                <a:cubicBezTo>
                  <a:pt x="31832" y="0"/>
                  <a:pt x="41503" y="9670"/>
                  <a:pt x="41503" y="21600"/>
                </a:cubicBezTo>
                <a:lnTo>
                  <a:pt x="19903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34826" name="Прямоугольник 14"/>
          <p:cNvSpPr>
            <a:spLocks noChangeArrowheads="1"/>
          </p:cNvSpPr>
          <p:nvPr/>
        </p:nvSpPr>
        <p:spPr bwMode="auto">
          <a:xfrm>
            <a:off x="5364163" y="5300663"/>
            <a:ext cx="2520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Verdana" pitchFamily="34" charset="0"/>
              </a:rPr>
              <a:t>ТУПОЙ  УГОЛ</a:t>
            </a:r>
          </a:p>
        </p:txBody>
      </p:sp>
      <p:sp>
        <p:nvSpPr>
          <p:cNvPr id="34827" name="Прямоугольник 15"/>
          <p:cNvSpPr>
            <a:spLocks noChangeArrowheads="1"/>
          </p:cNvSpPr>
          <p:nvPr/>
        </p:nvSpPr>
        <p:spPr bwMode="auto">
          <a:xfrm>
            <a:off x="6156325" y="2276475"/>
            <a:ext cx="2519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Verdana" pitchFamily="34" charset="0"/>
              </a:rPr>
              <a:t>ОСТРЫЙ УГОЛ</a:t>
            </a:r>
          </a:p>
        </p:txBody>
      </p:sp>
      <p:sp>
        <p:nvSpPr>
          <p:cNvPr id="31756" name="Прямоугольник 16"/>
          <p:cNvSpPr>
            <a:spLocks noChangeArrowheads="1"/>
          </p:cNvSpPr>
          <p:nvPr/>
        </p:nvSpPr>
        <p:spPr bwMode="auto">
          <a:xfrm>
            <a:off x="1403350" y="2133600"/>
            <a:ext cx="2663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Verdana" pitchFamily="34" charset="0"/>
              </a:rPr>
              <a:t>ПРЯМОЙ</a:t>
            </a:r>
            <a:r>
              <a:rPr lang="ru-RU">
                <a:latin typeface="Verdana" pitchFamily="34" charset="0"/>
              </a:rPr>
              <a:t>  </a:t>
            </a:r>
            <a:r>
              <a:rPr lang="ru-RU" sz="2400">
                <a:latin typeface="Verdana" pitchFamily="34" charset="0"/>
              </a:rPr>
              <a:t>УГОЛ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 animBg="1"/>
      <p:bldP spid="34818" grpId="0" animBg="1"/>
      <p:bldP spid="34819" grpId="0" animBg="1"/>
      <p:bldP spid="34823" grpId="0" animBg="1"/>
      <p:bldP spid="34824" grpId="0" animBg="1"/>
      <p:bldP spid="34825" grpId="0" animBg="1"/>
      <p:bldP spid="34826" grpId="0"/>
      <p:bldP spid="348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5"/>
          <p:cNvSpPr>
            <a:spLocks noGrp="1" noChangeArrowheads="1"/>
          </p:cNvSpPr>
          <p:nvPr>
            <p:ph idx="1"/>
          </p:nvPr>
        </p:nvSpPr>
        <p:spPr>
          <a:xfrm>
            <a:off x="2843213" y="1484313"/>
            <a:ext cx="3384550" cy="4260850"/>
          </a:xfrm>
          <a:prstGeom prst="can">
            <a:avLst>
              <a:gd name="adj" fmla="val 50001"/>
            </a:avLst>
          </a:prstGeom>
          <a:solidFill>
            <a:srgbClr val="FFCC99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1" hangingPunct="1"/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208088" y="476250"/>
            <a:ext cx="63246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Как  называется  это  объемное  тело ?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51050" y="3933825"/>
            <a:ext cx="5473700" cy="1130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9475" y="2781300"/>
            <a:ext cx="2447925" cy="1130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100932" y="4006528"/>
            <a:ext cx="1800202" cy="904825"/>
          </a:xfrm>
          <a:prstGeom prst="round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ТЕ-</a:t>
            </a: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3606304" y="2843411"/>
            <a:ext cx="2088232" cy="914400"/>
          </a:xfrm>
          <a:prstGeom prst="round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МА-</a:t>
            </a: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5551537" y="4000178"/>
            <a:ext cx="1944216" cy="914400"/>
          </a:xfrm>
          <a:prstGeom prst="round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ТИ-</a:t>
            </a:r>
          </a:p>
        </p:txBody>
      </p:sp>
      <p:pic>
        <p:nvPicPr>
          <p:cNvPr id="1038" name="Picture 14" descr="C:\Users\1\Desktop\салюта анимашки\1388104470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273685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4" descr="C:\Users\1\Desktop\салюта анимашки\1388104470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2735262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C:\Users\1\Desktop\салюта анимашки\0b04d83ce91f0ecb7b8bc5f55e8d9fe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420888"/>
            <a:ext cx="6408738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 descr="C:\Users\1\Desktop\матем на район\салюты анимашки\0c10942fea7a8224380f529aac01be4c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836613"/>
            <a:ext cx="1385888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Музыка превращения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32440" y="6858000"/>
            <a:ext cx="304800" cy="3048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59024" y="5085184"/>
            <a:ext cx="8605464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395536" y="5229200"/>
            <a:ext cx="2088232" cy="914400"/>
          </a:xfrm>
          <a:prstGeom prst="round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МА-</a:t>
            </a:r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>
          <a:xfrm>
            <a:off x="7092280" y="5229200"/>
            <a:ext cx="1763688" cy="914400"/>
          </a:xfrm>
          <a:prstGeom prst="round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73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813" y="1412875"/>
            <a:ext cx="2992437" cy="199548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47813" y="3429000"/>
            <a:ext cx="3024187" cy="237648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429000"/>
            <a:ext cx="3095625" cy="237648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40250" y="1412875"/>
            <a:ext cx="3127375" cy="199548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5" name="Рисунок 9" descr="радуга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3573463"/>
            <a:ext cx="1674813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10" descr="дождь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1700213"/>
            <a:ext cx="1319213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11" descr="снежинка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628775"/>
            <a:ext cx="12747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66900" y="404813"/>
            <a:ext cx="49911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Что  здесь  лишнее  и  почему ?</a:t>
            </a:r>
            <a:endParaRPr lang="ru-RU" sz="3200" dirty="0">
              <a:latin typeface="+mn-lt"/>
            </a:endParaRPr>
          </a:p>
        </p:txBody>
      </p:sp>
      <p:pic>
        <p:nvPicPr>
          <p:cNvPr id="15369" name="Рисунок 11" descr="ель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3860800"/>
            <a:ext cx="1295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час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1268413"/>
            <a:ext cx="5040313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верх 5"/>
          <p:cNvSpPr/>
          <p:nvPr/>
        </p:nvSpPr>
        <p:spPr>
          <a:xfrm rot="16140000" flipH="1">
            <a:off x="3675062" y="3103563"/>
            <a:ext cx="212725" cy="144145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flipH="1">
            <a:off x="4356100" y="2133600"/>
            <a:ext cx="215900" cy="15748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3713" y="404813"/>
            <a:ext cx="550386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Какое  время  показывают  часы ?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1052513"/>
            <a:ext cx="29003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13" y="3571875"/>
            <a:ext cx="33147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709478">
            <a:off x="1213644" y="2334419"/>
            <a:ext cx="364648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1773238"/>
            <a:ext cx="31432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341438"/>
            <a:ext cx="39116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http://www.sadikinfo.ru/images/izo/image098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2781300"/>
            <a:ext cx="3286125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06475" y="404813"/>
            <a:ext cx="68564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Сколько  листьев  спрятано  на  картинке?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5"/>
          <p:cNvGrpSpPr>
            <a:grpSpLocks/>
          </p:cNvGrpSpPr>
          <p:nvPr/>
        </p:nvGrpSpPr>
        <p:grpSpPr bwMode="auto">
          <a:xfrm>
            <a:off x="1258888" y="2060575"/>
            <a:ext cx="6986587" cy="2370138"/>
            <a:chOff x="720" y="509"/>
            <a:chExt cx="8100" cy="1311"/>
          </a:xfrm>
        </p:grpSpPr>
        <p:sp>
          <p:nvSpPr>
            <p:cNvPr id="18435" name="Rectangle 6"/>
            <p:cNvSpPr>
              <a:spLocks noChangeArrowheads="1"/>
            </p:cNvSpPr>
            <p:nvPr/>
          </p:nvSpPr>
          <p:spPr bwMode="auto">
            <a:xfrm>
              <a:off x="720" y="560"/>
              <a:ext cx="1260" cy="1260"/>
            </a:xfrm>
            <a:prstGeom prst="rect">
              <a:avLst/>
            </a:prstGeom>
            <a:solidFill>
              <a:srgbClr val="008000"/>
            </a:solidFill>
            <a:ln w="9360">
              <a:solidFill>
                <a:srgbClr val="008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436" name="AutoShape 7"/>
            <p:cNvSpPr>
              <a:spLocks noChangeArrowheads="1"/>
            </p:cNvSpPr>
            <p:nvPr/>
          </p:nvSpPr>
          <p:spPr bwMode="auto">
            <a:xfrm>
              <a:off x="2160" y="509"/>
              <a:ext cx="1440" cy="1260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360">
              <a:solidFill>
                <a:srgbClr val="008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437" name="Oval 8"/>
            <p:cNvSpPr>
              <a:spLocks noChangeArrowheads="1"/>
            </p:cNvSpPr>
            <p:nvPr/>
          </p:nvSpPr>
          <p:spPr bwMode="auto">
            <a:xfrm>
              <a:off x="3960" y="591"/>
              <a:ext cx="1080" cy="1080"/>
            </a:xfrm>
            <a:prstGeom prst="ellipse">
              <a:avLst/>
            </a:prstGeom>
            <a:solidFill>
              <a:srgbClr val="008000"/>
            </a:solidFill>
            <a:ln w="9360">
              <a:solidFill>
                <a:srgbClr val="008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438" name="AutoShape 9"/>
            <p:cNvSpPr>
              <a:spLocks noChangeArrowheads="1"/>
            </p:cNvSpPr>
            <p:nvPr/>
          </p:nvSpPr>
          <p:spPr bwMode="auto">
            <a:xfrm>
              <a:off x="5220" y="601"/>
              <a:ext cx="1260" cy="1080"/>
            </a:xfrm>
            <a:prstGeom prst="diamond">
              <a:avLst/>
            </a:prstGeom>
            <a:solidFill>
              <a:srgbClr val="FFFF00"/>
            </a:solidFill>
            <a:ln w="9360">
              <a:solidFill>
                <a:srgbClr val="FFFF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439" name="Rectangle 10"/>
            <p:cNvSpPr>
              <a:spLocks noChangeArrowheads="1"/>
            </p:cNvSpPr>
            <p:nvPr/>
          </p:nvSpPr>
          <p:spPr bwMode="auto">
            <a:xfrm>
              <a:off x="6840" y="689"/>
              <a:ext cx="1980" cy="900"/>
            </a:xfrm>
            <a:prstGeom prst="rect">
              <a:avLst/>
            </a:prstGeom>
            <a:solidFill>
              <a:srgbClr val="008000"/>
            </a:solidFill>
            <a:ln w="9360">
              <a:solidFill>
                <a:srgbClr val="008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latin typeface="Verdana" pitchFamily="34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16013" y="476250"/>
            <a:ext cx="626427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       Какая  фигура  лишняя и  почему?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pic>
        <p:nvPicPr>
          <p:cNvPr id="19458" name="Picture 1" descr="п 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1341438"/>
            <a:ext cx="684212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088" y="333375"/>
            <a:ext cx="83169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Кто  спрятался  за  забором  и  сколько  их?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00113" y="333375"/>
            <a:ext cx="8243887" cy="722313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Сколько </a:t>
            </a:r>
            <a:r>
              <a:rPr lang="ru-RU" sz="32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 лягушат сидит  на  листьях  кувшинки?</a:t>
            </a:r>
            <a:endParaRPr lang="ru-RU" sz="3200" dirty="0">
              <a:solidFill>
                <a:schemeClr val="tx2">
                  <a:satMod val="13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50" y="1700213"/>
            <a:ext cx="7613650" cy="4608512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6" descr="собака11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341563"/>
            <a:ext cx="2376488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6" descr="собака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1557338"/>
            <a:ext cx="266382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954088"/>
          </a:xfrm>
        </p:spPr>
        <p:txBody>
          <a:bodyPr>
            <a:normAutofit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Сколько  лап  у  двух  собак ?</a:t>
            </a:r>
            <a:endParaRPr lang="ru-RU" sz="3200" dirty="0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97</Words>
  <Application>Microsoft Office PowerPoint</Application>
  <PresentationFormat>Экран (4:3)</PresentationFormat>
  <Paragraphs>39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Century Gothic</vt:lpstr>
      <vt:lpstr>Monotype Corsiva</vt:lpstr>
      <vt:lpstr>Verdana</vt:lpstr>
      <vt:lpstr>Wingdings 2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 лягушат сидит  на  листьях  кувшинки?</vt:lpstr>
      <vt:lpstr>Презентация PowerPoint</vt:lpstr>
      <vt:lpstr>Презентация PowerPoint</vt:lpstr>
      <vt:lpstr>    Которая  по  счету  голова  дракона  проснулась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Павел</cp:lastModifiedBy>
  <cp:revision>101</cp:revision>
  <dcterms:created xsi:type="dcterms:W3CDTF">2014-04-15T14:54:36Z</dcterms:created>
  <dcterms:modified xsi:type="dcterms:W3CDTF">2014-06-11T16:04:09Z</dcterms:modified>
</cp:coreProperties>
</file>