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4" r:id="rId17"/>
    <p:sldId id="271" r:id="rId18"/>
    <p:sldId id="272" r:id="rId19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24A05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96" d="100"/>
          <a:sy n="96" d="100"/>
        </p:scale>
        <p:origin x="-33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D24897-F55A-4BD1-AC3A-083F2124E819}" type="datetimeFigureOut">
              <a:rPr lang="ru-RU"/>
              <a:pPr>
                <a:defRPr/>
              </a:pPr>
              <a:t>29.06.2012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CA4547-0EF0-4B01-A159-6FA696BF02F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49F307-40CF-4902-AE99-0C42BAE873B1}" type="datetimeFigureOut">
              <a:rPr lang="ru-RU"/>
              <a:pPr>
                <a:defRPr/>
              </a:pPr>
              <a:t>29.06.2012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3DF84F-50FD-4348-8433-9F92DF2A19E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779DB6-D323-4217-AEF8-AD739BE0A65A}" type="datetimeFigureOut">
              <a:rPr lang="ru-RU"/>
              <a:pPr>
                <a:defRPr/>
              </a:pPr>
              <a:t>29.06.2012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B3D891-F5B7-4A3E-B728-98FA27D4A9E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766DA-6D8A-4C11-AE6A-F212739CB922}" type="datetimeFigureOut">
              <a:rPr lang="ru-RU"/>
              <a:pPr>
                <a:defRPr/>
              </a:pPr>
              <a:t>29.06.2012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B8A3C8-E04E-4284-9F13-D76B221FA02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77DE0D-136F-423F-A271-A0DBA40886DB}" type="datetimeFigureOut">
              <a:rPr lang="ru-RU"/>
              <a:pPr>
                <a:defRPr/>
              </a:pPr>
              <a:t>29.06.2012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AC82CC-0570-4524-AC44-B9316640235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58C52A-4462-41D9-B68A-F4C20A2FE3CA}" type="datetimeFigureOut">
              <a:rPr lang="ru-RU"/>
              <a:pPr>
                <a:defRPr/>
              </a:pPr>
              <a:t>29.06.2012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FB41D8-FE76-4B34-80FF-EF71629F522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B44D97-DFCF-4EFE-A600-FF6497109435}" type="datetimeFigureOut">
              <a:rPr lang="ru-RU"/>
              <a:pPr>
                <a:defRPr/>
              </a:pPr>
              <a:t>29.06.2012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B1AB89-6555-4773-81EF-E13DD90EA26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9D6DDB-BA00-4B10-BF0A-52E9898FA44D}" type="datetimeFigureOut">
              <a:rPr lang="ru-RU"/>
              <a:pPr>
                <a:defRPr/>
              </a:pPr>
              <a:t>29.06.2012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4EC832-1029-4229-84F5-47AD4FD7240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AE057A-7BFE-4AEB-ADE9-BA74798ADA6F}" type="datetimeFigureOut">
              <a:rPr lang="ru-RU"/>
              <a:pPr>
                <a:defRPr/>
              </a:pPr>
              <a:t>29.06.2012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4081FA-0F22-458A-A777-F660574FAED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CE2CFC-82F1-4A49-A98B-803ECECEB5F4}" type="datetimeFigureOut">
              <a:rPr lang="ru-RU"/>
              <a:pPr>
                <a:defRPr/>
              </a:pPr>
              <a:t>29.06.2012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420304-3BA3-421B-BA14-2952FFBDF7E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C0CF45-8BE1-490D-9EC5-C40FF051A923}" type="datetimeFigureOut">
              <a:rPr lang="ru-RU"/>
              <a:pPr>
                <a:defRPr/>
              </a:pPr>
              <a:t>29.06.2012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F2B4C1-B494-4605-ADE9-CE75AF8F07A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FCC5D59C-C482-4FAC-8EFC-8D52EED23521}" type="datetimeFigureOut">
              <a:rPr lang="ru-RU"/>
              <a:pPr>
                <a:defRPr/>
              </a:pPr>
              <a:t>29.06.2012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BF4C1086-A1DD-40EB-8796-C45B211A777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7.jpeg"/><Relationship Id="rId5" Type="http://schemas.openxmlformats.org/officeDocument/2006/relationships/image" Target="../media/image46.jpeg"/><Relationship Id="rId4" Type="http://schemas.openxmlformats.org/officeDocument/2006/relationships/image" Target="../media/image45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0.jpeg"/><Relationship Id="rId4" Type="http://schemas.openxmlformats.org/officeDocument/2006/relationships/image" Target="../media/image49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3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8.jpeg"/><Relationship Id="rId5" Type="http://schemas.openxmlformats.org/officeDocument/2006/relationships/image" Target="../media/image57.jpeg"/><Relationship Id="rId4" Type="http://schemas.openxmlformats.org/officeDocument/2006/relationships/image" Target="../media/image56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7" Type="http://schemas.openxmlformats.org/officeDocument/2006/relationships/image" Target="../media/image64.jpeg"/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3.jpeg"/><Relationship Id="rId5" Type="http://schemas.openxmlformats.org/officeDocument/2006/relationships/image" Target="../media/image62.jpeg"/><Relationship Id="rId4" Type="http://schemas.openxmlformats.org/officeDocument/2006/relationships/image" Target="../media/image61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eg"/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9.jpeg"/><Relationship Id="rId5" Type="http://schemas.openxmlformats.org/officeDocument/2006/relationships/image" Target="../media/image68.jpeg"/><Relationship Id="rId4" Type="http://schemas.openxmlformats.org/officeDocument/2006/relationships/image" Target="../media/image67.jpe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6.gif"/><Relationship Id="rId3" Type="http://schemas.openxmlformats.org/officeDocument/2006/relationships/image" Target="../media/image71.jpeg"/><Relationship Id="rId7" Type="http://schemas.openxmlformats.org/officeDocument/2006/relationships/image" Target="../media/image75.jpeg"/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4.jpeg"/><Relationship Id="rId11" Type="http://schemas.openxmlformats.org/officeDocument/2006/relationships/image" Target="../media/image79.jpeg"/><Relationship Id="rId5" Type="http://schemas.openxmlformats.org/officeDocument/2006/relationships/image" Target="../media/image73.jpeg"/><Relationship Id="rId10" Type="http://schemas.openxmlformats.org/officeDocument/2006/relationships/image" Target="../media/image78.jpeg"/><Relationship Id="rId4" Type="http://schemas.openxmlformats.org/officeDocument/2006/relationships/image" Target="../media/image72.jpeg"/><Relationship Id="rId9" Type="http://schemas.openxmlformats.org/officeDocument/2006/relationships/image" Target="../media/image77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image" Target="../media/image4.jpeg"/><Relationship Id="rId7" Type="http://schemas.openxmlformats.org/officeDocument/2006/relationships/image" Target="../media/image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jpeg"/><Relationship Id="rId3" Type="http://schemas.openxmlformats.org/officeDocument/2006/relationships/image" Target="../media/image12.jpeg"/><Relationship Id="rId7" Type="http://schemas.openxmlformats.org/officeDocument/2006/relationships/image" Target="../media/image16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jpeg"/><Relationship Id="rId3" Type="http://schemas.openxmlformats.org/officeDocument/2006/relationships/image" Target="../media/image19.jpeg"/><Relationship Id="rId7" Type="http://schemas.openxmlformats.org/officeDocument/2006/relationships/image" Target="../media/image23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20.jpeg"/><Relationship Id="rId9" Type="http://schemas.openxmlformats.org/officeDocument/2006/relationships/image" Target="../media/image2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7" Type="http://schemas.openxmlformats.org/officeDocument/2006/relationships/image" Target="../media/image31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jpeg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jpeg"/><Relationship Id="rId3" Type="http://schemas.openxmlformats.org/officeDocument/2006/relationships/image" Target="../media/image33.jpeg"/><Relationship Id="rId7" Type="http://schemas.openxmlformats.org/officeDocument/2006/relationships/image" Target="../media/image37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6.jpeg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2.jpeg"/><Relationship Id="rId4" Type="http://schemas.openxmlformats.org/officeDocument/2006/relationships/image" Target="../media/image4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Рисунок 3" descr="Children_Day_vector_wallpaper_0168041a.jpg"/>
          <p:cNvPicPr>
            <a:picLocks noChangeAspect="1"/>
          </p:cNvPicPr>
          <p:nvPr/>
        </p:nvPicPr>
        <p:blipFill>
          <a:blip r:embed="rId2">
            <a:lum bright="1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42213" y="1000108"/>
            <a:ext cx="9101787" cy="2800767"/>
          </a:xfrm>
          <a:prstGeom prst="rect">
            <a:avLst/>
          </a:prstGeom>
          <a:noFill/>
          <a:ln>
            <a:solidFill>
              <a:schemeClr val="accent3">
                <a:lumMod val="50000"/>
              </a:schemeClr>
            </a:solidFill>
          </a:ln>
          <a:effectLst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dirty="0">
                <a:ln w="19050">
                  <a:solidFill>
                    <a:srgbClr val="024A05"/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n-lt"/>
                <a:cs typeface="+mn-cs"/>
              </a:rPr>
              <a:t>ОРГАНИЗАЦИЯ ОГОРОДНИЧЕСКОЙ ДЕЯТЕЛЬНОСТИ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dirty="0">
                <a:ln w="19050">
                  <a:solidFill>
                    <a:srgbClr val="024A05"/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n-lt"/>
                <a:cs typeface="+mn-cs"/>
              </a:rPr>
              <a:t>В УСЛОВИЯХ КОЛЬСКОГО ЗАПОЛЯРЬЯ</a:t>
            </a:r>
          </a:p>
        </p:txBody>
      </p:sp>
      <p:sp>
        <p:nvSpPr>
          <p:cNvPr id="2052" name="TextBox 5"/>
          <p:cNvSpPr txBox="1">
            <a:spLocks noChangeArrowheads="1"/>
          </p:cNvSpPr>
          <p:nvPr/>
        </p:nvSpPr>
        <p:spPr bwMode="auto">
          <a:xfrm>
            <a:off x="3714750" y="5214938"/>
            <a:ext cx="1973263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2000" b="1">
                <a:latin typeface="Calibri" pitchFamily="34" charset="0"/>
              </a:rPr>
              <a:t>МДОУ Д/С №10</a:t>
            </a:r>
          </a:p>
          <a:p>
            <a:pPr algn="ctr"/>
            <a:r>
              <a:rPr lang="ru-RU" sz="2000" b="1">
                <a:latin typeface="Calibri" pitchFamily="34" charset="0"/>
              </a:rPr>
              <a:t>П. САФОНОВО-1</a:t>
            </a:r>
          </a:p>
          <a:p>
            <a:pPr algn="ctr"/>
            <a:endParaRPr lang="ru-RU" sz="2000" b="1">
              <a:latin typeface="Calibri" pitchFamily="34" charset="0"/>
            </a:endParaRPr>
          </a:p>
          <a:p>
            <a:pPr algn="ctr"/>
            <a:r>
              <a:rPr lang="ru-RU" sz="2000" b="1">
                <a:latin typeface="Calibri" pitchFamily="34" charset="0"/>
              </a:rPr>
              <a:t>2011 ГОД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Рисунок 1" descr="Vector_spring_illustration_ViewIllustrator_2009.jpg"/>
          <p:cNvPicPr>
            <a:picLocks noChangeAspect="1"/>
          </p:cNvPicPr>
          <p:nvPr/>
        </p:nvPicPr>
        <p:blipFill>
          <a:blip r:embed="rId2">
            <a:lum bright="30000"/>
          </a:blip>
          <a:srcRect/>
          <a:stretch>
            <a:fillRect/>
          </a:stretch>
        </p:blipFill>
        <p:spPr bwMode="auto">
          <a:xfrm>
            <a:off x="11113" y="0"/>
            <a:ext cx="9132887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3714744" y="285728"/>
            <a:ext cx="2199448" cy="52322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>
              <a:defRPr/>
            </a:pPr>
            <a:r>
              <a:rPr lang="ru-RU" sz="2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БОРДЮРЫ</a:t>
            </a:r>
          </a:p>
        </p:txBody>
      </p:sp>
      <p:pic>
        <p:nvPicPr>
          <p:cNvPr id="4" name="Рисунок 3" descr="огопрод 146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42910" y="1000108"/>
            <a:ext cx="3214677" cy="2556529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pic>
        <p:nvPicPr>
          <p:cNvPr id="5" name="Рисунок 4" descr="огопрод 19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286380" y="1000108"/>
            <a:ext cx="3238490" cy="2428867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pic>
        <p:nvPicPr>
          <p:cNvPr id="6" name="Рисунок 5" descr="огопрод 202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71472" y="4071942"/>
            <a:ext cx="3357553" cy="2518165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pic>
        <p:nvPicPr>
          <p:cNvPr id="7" name="Рисунок 6" descr="огопрод 208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357818" y="4000504"/>
            <a:ext cx="3309929" cy="2482447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Рисунок 1" descr="Vector_autumn_illustration_ViewIllustrator_2027.jpg"/>
          <p:cNvPicPr>
            <a:picLocks noChangeAspect="1"/>
          </p:cNvPicPr>
          <p:nvPr/>
        </p:nvPicPr>
        <p:blipFill>
          <a:blip r:embed="rId2">
            <a:lum bright="20000"/>
          </a:blip>
          <a:srcRect/>
          <a:stretch>
            <a:fillRect/>
          </a:stretch>
        </p:blipFill>
        <p:spPr bwMode="auto">
          <a:xfrm>
            <a:off x="11113" y="0"/>
            <a:ext cx="9132887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3714744" y="214290"/>
            <a:ext cx="1691553" cy="52322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>
              <a:defRPr/>
            </a:pPr>
            <a:r>
              <a:rPr lang="ru-RU" sz="2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ПОРТЕР</a:t>
            </a:r>
          </a:p>
        </p:txBody>
      </p:sp>
      <p:pic>
        <p:nvPicPr>
          <p:cNvPr id="4" name="Рисунок 3" descr="огопрод 18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786050" y="928670"/>
            <a:ext cx="3524243" cy="2643182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pic>
        <p:nvPicPr>
          <p:cNvPr id="5" name="Рисунок 4" descr="огопрод 184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57224" y="3929066"/>
            <a:ext cx="3357586" cy="2518190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pic>
        <p:nvPicPr>
          <p:cNvPr id="6" name="Рисунок 5" descr="огопрод 185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072066" y="3857628"/>
            <a:ext cx="3333740" cy="2500305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Рисунок 1" descr="Vector_autumn_illustration_ViewIllustrator_2026.jpg"/>
          <p:cNvPicPr>
            <a:picLocks noChangeAspect="1"/>
          </p:cNvPicPr>
          <p:nvPr/>
        </p:nvPicPr>
        <p:blipFill>
          <a:blip r:embed="rId2">
            <a:lum bright="2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3071802" y="428604"/>
            <a:ext cx="3150286" cy="52322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>
              <a:defRPr/>
            </a:pPr>
            <a:r>
              <a:rPr lang="ru-RU" sz="2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МИКСБОРБЕРЫ</a:t>
            </a:r>
          </a:p>
        </p:txBody>
      </p:sp>
      <p:pic>
        <p:nvPicPr>
          <p:cNvPr id="4" name="Рисунок 3" descr="огопрод 22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28596" y="1214422"/>
            <a:ext cx="3905246" cy="2928934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pic>
        <p:nvPicPr>
          <p:cNvPr id="5" name="Рисунок 4" descr="огопрод 146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643438" y="3571876"/>
            <a:ext cx="4071966" cy="2783778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Рисунок 1" descr="illustration_cartoon_girl_B10-PSD-045.jpg"/>
          <p:cNvPicPr>
            <a:picLocks noChangeAspect="1"/>
          </p:cNvPicPr>
          <p:nvPr/>
        </p:nvPicPr>
        <p:blipFill>
          <a:blip r:embed="rId2">
            <a:lum bright="2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714348" y="285728"/>
            <a:ext cx="7796814" cy="5847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32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ОТДЕЛ ЛЕКАРСТВЕННЫХ РАСТЕНИЙ</a:t>
            </a:r>
          </a:p>
        </p:txBody>
      </p:sp>
      <p:pic>
        <p:nvPicPr>
          <p:cNvPr id="5" name="Рисунок 4" descr="огопрод 198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85720" y="1142984"/>
            <a:ext cx="3333740" cy="2500305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pic>
        <p:nvPicPr>
          <p:cNvPr id="6" name="Рисунок 5" descr="огопрод 204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143504" y="1142984"/>
            <a:ext cx="3428992" cy="2571744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pic>
        <p:nvPicPr>
          <p:cNvPr id="7" name="Рисунок 6" descr="огопрод 205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57158" y="4000504"/>
            <a:ext cx="3238490" cy="2428867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pic>
        <p:nvPicPr>
          <p:cNvPr id="9" name="Рисунок 8" descr="огопрод 207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214942" y="4000504"/>
            <a:ext cx="3333773" cy="2500330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Рисунок 1" descr="illustration_art_of_children_E01-PSD-021.jpg"/>
          <p:cNvPicPr>
            <a:picLocks noChangeAspect="1"/>
          </p:cNvPicPr>
          <p:nvPr/>
        </p:nvPicPr>
        <p:blipFill>
          <a:blip r:embed="rId2">
            <a:lum bright="2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1500166" y="214290"/>
            <a:ext cx="6277552" cy="5847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32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ДЕНДРОЛОГИЧЕСКИЙ ОТДЕЛ</a:t>
            </a:r>
          </a:p>
        </p:txBody>
      </p:sp>
      <p:pic>
        <p:nvPicPr>
          <p:cNvPr id="4" name="Рисунок 3" descr="огопрод 24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5400000">
            <a:off x="320471" y="1393985"/>
            <a:ext cx="2579512" cy="1934634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pic>
        <p:nvPicPr>
          <p:cNvPr id="5" name="Рисунок 4" descr="огопрод 239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5400000">
            <a:off x="6386729" y="1328520"/>
            <a:ext cx="2627295" cy="1970472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pic>
        <p:nvPicPr>
          <p:cNvPr id="7" name="Рисунок 6" descr="мо обж фото 070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928926" y="1071546"/>
            <a:ext cx="3428992" cy="2571744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pic>
        <p:nvPicPr>
          <p:cNvPr id="8" name="Рисунок 7" descr="SDC18708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000100" y="4000504"/>
            <a:ext cx="3405178" cy="2553884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pic>
        <p:nvPicPr>
          <p:cNvPr id="9" name="Рисунок 8" descr="SDC18719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4929190" y="4000504"/>
            <a:ext cx="3428992" cy="2571744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Рисунок 1" descr="illustration_art_of_children_B10-PSD-048.jpg"/>
          <p:cNvPicPr>
            <a:picLocks noChangeAspect="1"/>
          </p:cNvPicPr>
          <p:nvPr/>
        </p:nvPicPr>
        <p:blipFill>
          <a:blip r:embed="rId2">
            <a:lum bright="2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2500298" y="285728"/>
            <a:ext cx="4221477" cy="5847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32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«ПРЯНАЯ ГРЯДКА»</a:t>
            </a:r>
          </a:p>
        </p:txBody>
      </p:sp>
      <p:pic>
        <p:nvPicPr>
          <p:cNvPr id="4" name="Рисунок 3" descr="огопрод 306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071802" y="1000108"/>
            <a:ext cx="2952771" cy="2214578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pic>
        <p:nvPicPr>
          <p:cNvPr id="5" name="Рисунок 4" descr="огопрод 307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85720" y="2464562"/>
            <a:ext cx="2643206" cy="1982405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pic>
        <p:nvPicPr>
          <p:cNvPr id="6" name="Рисунок 5" descr="огопрод 308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214678" y="4071942"/>
            <a:ext cx="2643174" cy="1982381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pic>
        <p:nvPicPr>
          <p:cNvPr id="7" name="Рисунок 6" descr="огопрод 310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143636" y="2357430"/>
            <a:ext cx="2786050" cy="2089538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Рисунок 3" descr="sky-3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Содержимое 7" descr="0037-046-Ochen-krasiva-tundra-vesnoj.jpg"/>
          <p:cNvPicPr>
            <a:picLocks noGrp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683568" y="1484784"/>
            <a:ext cx="1224136" cy="1152128"/>
          </a:xfrm>
          <a:prstGeom prst="ellipse">
            <a:avLst/>
          </a:prstGeom>
          <a:ln w="63500" cap="rnd">
            <a:solidFill>
              <a:srgbClr val="333333"/>
            </a:solidFill>
          </a:ln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17412" name="WordArt 9"/>
          <p:cNvSpPr>
            <a:spLocks noChangeArrowheads="1" noChangeShapeType="1" noTextEdit="1"/>
          </p:cNvSpPr>
          <p:nvPr/>
        </p:nvSpPr>
        <p:spPr bwMode="auto">
          <a:xfrm>
            <a:off x="358775" y="285750"/>
            <a:ext cx="8785225" cy="695325"/>
          </a:xfrm>
          <a:prstGeom prst="rect">
            <a:avLst/>
          </a:prstGeom>
        </p:spPr>
        <p:txBody>
          <a:bodyPr wrap="none" fromWordArt="1">
            <a:prstTxWarp prst="textDoubleWave1">
              <a:avLst>
                <a:gd name="adj1" fmla="val 8375"/>
                <a:gd name="adj2" fmla="val -579"/>
              </a:avLst>
            </a:prstTxWarp>
          </a:bodyPr>
          <a:lstStyle/>
          <a:p>
            <a:pPr algn="ctr"/>
            <a:r>
              <a:rPr lang="ru-RU" sz="32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B0F0"/>
                </a:solidFill>
                <a:latin typeface="Arial Black"/>
              </a:rPr>
              <a:t>ТРОПА НАШИХ ОТКРЫТИЙ </a:t>
            </a:r>
          </a:p>
          <a:p>
            <a:pPr algn="ctr"/>
            <a:r>
              <a:rPr lang="ru-RU" sz="32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B0F0"/>
                </a:solidFill>
                <a:latin typeface="Arial Black"/>
              </a:rPr>
              <a:t>схема маршрута экологической тропы</a:t>
            </a:r>
          </a:p>
        </p:txBody>
      </p:sp>
      <p:sp>
        <p:nvSpPr>
          <p:cNvPr id="17413" name="AutoShape 10"/>
          <p:cNvSpPr>
            <a:spLocks noChangeArrowheads="1"/>
          </p:cNvSpPr>
          <p:nvPr/>
        </p:nvSpPr>
        <p:spPr bwMode="auto">
          <a:xfrm>
            <a:off x="2051050" y="1916113"/>
            <a:ext cx="649288" cy="433387"/>
          </a:xfrm>
          <a:prstGeom prst="rightArrow">
            <a:avLst>
              <a:gd name="adj1" fmla="val 50000"/>
              <a:gd name="adj2" fmla="val 51389"/>
            </a:avLst>
          </a:prstGeom>
          <a:solidFill>
            <a:srgbClr val="99FF99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pic>
        <p:nvPicPr>
          <p:cNvPr id="14" name="Рисунок 13" descr="52856829.jpg"/>
          <p:cNvPicPr/>
          <p:nvPr/>
        </p:nvPicPr>
        <p:blipFill>
          <a:blip r:embed="rId4" cstate="print"/>
          <a:srcRect r="9927"/>
          <a:stretch>
            <a:fillRect/>
          </a:stretch>
        </p:blipFill>
        <p:spPr>
          <a:xfrm>
            <a:off x="2915816" y="1556793"/>
            <a:ext cx="1304775" cy="108012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/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17415" name="AutoShape 12"/>
          <p:cNvSpPr>
            <a:spLocks noChangeArrowheads="1"/>
          </p:cNvSpPr>
          <p:nvPr/>
        </p:nvSpPr>
        <p:spPr bwMode="auto">
          <a:xfrm rot="-161598">
            <a:off x="6381750" y="2001838"/>
            <a:ext cx="554038" cy="422275"/>
          </a:xfrm>
          <a:prstGeom prst="rightArrow">
            <a:avLst>
              <a:gd name="adj1" fmla="val 50000"/>
              <a:gd name="adj2" fmla="val 54133"/>
            </a:avLst>
          </a:prstGeom>
          <a:solidFill>
            <a:srgbClr val="99FF99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7416" name="AutoShape 13"/>
          <p:cNvSpPr>
            <a:spLocks noChangeArrowheads="1"/>
          </p:cNvSpPr>
          <p:nvPr/>
        </p:nvSpPr>
        <p:spPr bwMode="auto">
          <a:xfrm>
            <a:off x="4284663" y="1989138"/>
            <a:ext cx="566737" cy="409575"/>
          </a:xfrm>
          <a:prstGeom prst="rightArrow">
            <a:avLst>
              <a:gd name="adj1" fmla="val 50000"/>
              <a:gd name="adj2" fmla="val 57309"/>
            </a:avLst>
          </a:prstGeom>
          <a:solidFill>
            <a:srgbClr val="99FF99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pic>
        <p:nvPicPr>
          <p:cNvPr id="18" name="Рисунок 17" descr="477fa597ffaf.jpg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5076056" y="1628800"/>
            <a:ext cx="1224136" cy="108012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/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19" name="Рисунок 18" descr="333.jpg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7164288" y="1700808"/>
            <a:ext cx="1237278" cy="1008112"/>
          </a:xfrm>
          <a:prstGeom prst="ellipse">
            <a:avLst/>
          </a:prstGeom>
          <a:ln w="63500" cap="rnd">
            <a:solidFill>
              <a:srgbClr val="333333"/>
            </a:solidFill>
          </a:ln>
          <a:effectLst/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17419" name="TextBox 23"/>
          <p:cNvSpPr txBox="1">
            <a:spLocks noChangeArrowheads="1"/>
          </p:cNvSpPr>
          <p:nvPr/>
        </p:nvSpPr>
        <p:spPr bwMode="auto">
          <a:xfrm>
            <a:off x="755650" y="2708275"/>
            <a:ext cx="1223963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100" b="1">
                <a:latin typeface="Arial Black" pitchFamily="34" charset="0"/>
              </a:rPr>
              <a:t>Станция №2</a:t>
            </a:r>
          </a:p>
          <a:p>
            <a:r>
              <a:rPr lang="ru-RU" sz="1100" b="1">
                <a:latin typeface="Arial Black" pitchFamily="34" charset="0"/>
              </a:rPr>
              <a:t>«Мхи»</a:t>
            </a:r>
          </a:p>
        </p:txBody>
      </p:sp>
      <p:sp>
        <p:nvSpPr>
          <p:cNvPr id="17420" name="TextBox 24"/>
          <p:cNvSpPr txBox="1">
            <a:spLocks noChangeArrowheads="1"/>
          </p:cNvSpPr>
          <p:nvPr/>
        </p:nvSpPr>
        <p:spPr bwMode="auto">
          <a:xfrm>
            <a:off x="2700338" y="2924175"/>
            <a:ext cx="2016125" cy="433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100">
                <a:latin typeface="Arial Black" pitchFamily="34" charset="0"/>
              </a:rPr>
              <a:t>Станция  №3</a:t>
            </a:r>
          </a:p>
          <a:p>
            <a:r>
              <a:rPr lang="ru-RU" sz="1100">
                <a:latin typeface="Arial Black" pitchFamily="34" charset="0"/>
              </a:rPr>
              <a:t>«Островок вербы»</a:t>
            </a:r>
          </a:p>
        </p:txBody>
      </p:sp>
      <p:sp>
        <p:nvSpPr>
          <p:cNvPr id="17421" name="TextBox 25"/>
          <p:cNvSpPr txBox="1">
            <a:spLocks noChangeArrowheads="1"/>
          </p:cNvSpPr>
          <p:nvPr/>
        </p:nvSpPr>
        <p:spPr bwMode="auto">
          <a:xfrm>
            <a:off x="5076825" y="2997200"/>
            <a:ext cx="1463675" cy="430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100">
                <a:latin typeface="Arial Black" pitchFamily="34" charset="0"/>
              </a:rPr>
              <a:t>Станция №4</a:t>
            </a:r>
          </a:p>
          <a:p>
            <a:r>
              <a:rPr lang="ru-RU" sz="1100">
                <a:latin typeface="Arial Black" pitchFamily="34" charset="0"/>
              </a:rPr>
              <a:t>«Клумба»</a:t>
            </a:r>
          </a:p>
        </p:txBody>
      </p:sp>
      <p:sp>
        <p:nvSpPr>
          <p:cNvPr id="17422" name="TextBox 26"/>
          <p:cNvSpPr txBox="1">
            <a:spLocks noChangeArrowheads="1"/>
          </p:cNvSpPr>
          <p:nvPr/>
        </p:nvSpPr>
        <p:spPr bwMode="auto">
          <a:xfrm>
            <a:off x="6948488" y="3068638"/>
            <a:ext cx="1800225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100" b="1">
                <a:latin typeface="Arial Black" pitchFamily="34" charset="0"/>
              </a:rPr>
              <a:t>Станция №5</a:t>
            </a:r>
          </a:p>
          <a:p>
            <a:r>
              <a:rPr lang="ru-RU" sz="1100" b="1">
                <a:latin typeface="Arial Black" pitchFamily="34" charset="0"/>
              </a:rPr>
              <a:t>«Зеленая аптека»</a:t>
            </a:r>
          </a:p>
        </p:txBody>
      </p:sp>
      <p:pic>
        <p:nvPicPr>
          <p:cNvPr id="28" name="Рисунок 27" descr="09148f8f7a667d5ef1a3492a87deb200.jpeg"/>
          <p:cNvPicPr/>
          <p:nvPr/>
        </p:nvPicPr>
        <p:blipFill>
          <a:blip r:embed="rId7" cstate="print"/>
          <a:srcRect l="11017" r="11449"/>
          <a:stretch>
            <a:fillRect/>
          </a:stretch>
        </p:blipFill>
        <p:spPr>
          <a:xfrm>
            <a:off x="683568" y="3429000"/>
            <a:ext cx="1224137" cy="1152128"/>
          </a:xfrm>
          <a:prstGeom prst="ellipse">
            <a:avLst/>
          </a:prstGeom>
          <a:ln w="63500" cap="rnd">
            <a:solidFill>
              <a:srgbClr val="333333"/>
            </a:solidFill>
          </a:ln>
          <a:effectLst/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17424" name="AutoShape 19"/>
          <p:cNvSpPr>
            <a:spLocks noChangeArrowheads="1"/>
          </p:cNvSpPr>
          <p:nvPr/>
        </p:nvSpPr>
        <p:spPr bwMode="auto">
          <a:xfrm>
            <a:off x="1116013" y="3068638"/>
            <a:ext cx="328612" cy="336550"/>
          </a:xfrm>
          <a:prstGeom prst="upArrow">
            <a:avLst>
              <a:gd name="adj1" fmla="val 50000"/>
              <a:gd name="adj2" fmla="val 27192"/>
            </a:avLst>
          </a:prstGeom>
          <a:solidFill>
            <a:srgbClr val="99FF99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pic>
        <p:nvPicPr>
          <p:cNvPr id="17425" name="Рисунок 29" descr="D:\35a6e6438f8b43ec1cd8feccc7054010.gif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323850" y="5740400"/>
            <a:ext cx="1025525" cy="111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26" name="TextBox 30"/>
          <p:cNvSpPr txBox="1">
            <a:spLocks noChangeArrowheads="1"/>
          </p:cNvSpPr>
          <p:nvPr/>
        </p:nvSpPr>
        <p:spPr bwMode="auto">
          <a:xfrm>
            <a:off x="395288" y="4652963"/>
            <a:ext cx="1798637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100" b="1">
                <a:latin typeface="Arial Black" pitchFamily="34" charset="0"/>
              </a:rPr>
              <a:t>Станция №1</a:t>
            </a:r>
          </a:p>
          <a:p>
            <a:r>
              <a:rPr lang="ru-RU" sz="1100" b="1">
                <a:latin typeface="Arial Black" pitchFamily="34" charset="0"/>
              </a:rPr>
              <a:t>Рябиновая аллея»</a:t>
            </a:r>
          </a:p>
        </p:txBody>
      </p:sp>
      <p:sp>
        <p:nvSpPr>
          <p:cNvPr id="17427" name="Text Box 20"/>
          <p:cNvSpPr txBox="1">
            <a:spLocks noChangeArrowheads="1"/>
          </p:cNvSpPr>
          <p:nvPr/>
        </p:nvSpPr>
        <p:spPr bwMode="auto">
          <a:xfrm>
            <a:off x="179388" y="5084763"/>
            <a:ext cx="3097212" cy="431800"/>
          </a:xfrm>
          <a:prstGeom prst="rect">
            <a:avLst/>
          </a:prstGeom>
          <a:solidFill>
            <a:srgbClr val="FFFFFF"/>
          </a:solidFill>
          <a:ln w="76200" cmpd="tri">
            <a:solidFill>
              <a:srgbClr val="99FF99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ru-RU" sz="1200" b="1">
                <a:solidFill>
                  <a:srgbClr val="FF0000"/>
                </a:solidFill>
                <a:latin typeface="Comic Sans MS" pitchFamily="66" charset="0"/>
              </a:rPr>
              <a:t>МЫ ТЕМ СПАСИБО ГОВОРИМ,</a:t>
            </a:r>
          </a:p>
          <a:p>
            <a:pPr algn="ctr"/>
            <a:r>
              <a:rPr lang="ru-RU" sz="1200" b="1">
                <a:solidFill>
                  <a:srgbClr val="FF0000"/>
                </a:solidFill>
                <a:latin typeface="Comic Sans MS" pitchFamily="66" charset="0"/>
              </a:rPr>
              <a:t>КТО ЗДЕСЬ НЕ БЕГАЛ, А ХОДИЛ!</a:t>
            </a:r>
            <a:endParaRPr lang="ru-RU" sz="1200"/>
          </a:p>
        </p:txBody>
      </p:sp>
      <p:sp>
        <p:nvSpPr>
          <p:cNvPr id="17428" name="Text Box 21"/>
          <p:cNvSpPr txBox="1">
            <a:spLocks noChangeArrowheads="1"/>
          </p:cNvSpPr>
          <p:nvPr/>
        </p:nvSpPr>
        <p:spPr bwMode="auto">
          <a:xfrm>
            <a:off x="900113" y="5516563"/>
            <a:ext cx="2951162" cy="433387"/>
          </a:xfrm>
          <a:prstGeom prst="rect">
            <a:avLst/>
          </a:prstGeom>
          <a:solidFill>
            <a:srgbClr val="FFFFFF"/>
          </a:solidFill>
          <a:ln w="76200" cmpd="tri">
            <a:solidFill>
              <a:srgbClr val="99FF99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ru-RU" sz="1200" b="1">
                <a:solidFill>
                  <a:srgbClr val="FF0000"/>
                </a:solidFill>
                <a:latin typeface="Comic Sans MS" pitchFamily="66" charset="0"/>
              </a:rPr>
              <a:t>И ТЕМ ПОЧЕТНЫЙ БАНТИК,</a:t>
            </a:r>
          </a:p>
          <a:p>
            <a:pPr algn="ctr"/>
            <a:r>
              <a:rPr lang="ru-RU" sz="1200" b="1">
                <a:solidFill>
                  <a:srgbClr val="FF0000"/>
                </a:solidFill>
                <a:latin typeface="Comic Sans MS" pitchFamily="66" charset="0"/>
              </a:rPr>
              <a:t>КТО ЗДЕСЬ НЕ БРОСИЛ ФАНТИК!</a:t>
            </a:r>
            <a:endParaRPr lang="ru-RU" sz="1200"/>
          </a:p>
        </p:txBody>
      </p:sp>
      <p:sp>
        <p:nvSpPr>
          <p:cNvPr id="17429" name="Text Box 22"/>
          <p:cNvSpPr txBox="1">
            <a:spLocks noChangeArrowheads="1"/>
          </p:cNvSpPr>
          <p:nvPr/>
        </p:nvSpPr>
        <p:spPr bwMode="auto">
          <a:xfrm>
            <a:off x="1547813" y="6021388"/>
            <a:ext cx="2952750" cy="503237"/>
          </a:xfrm>
          <a:prstGeom prst="rect">
            <a:avLst/>
          </a:prstGeom>
          <a:solidFill>
            <a:srgbClr val="FFFFFF"/>
          </a:solidFill>
          <a:ln w="76200" cmpd="tri">
            <a:solidFill>
              <a:srgbClr val="99FF99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ru-RU" sz="1200" b="1">
                <a:solidFill>
                  <a:srgbClr val="FF0000"/>
                </a:solidFill>
                <a:latin typeface="Comic Sans MS" pitchFamily="66" charset="0"/>
              </a:rPr>
              <a:t>КТО ГНЕЗДА ПТИЦ НЕ РАЗОРЯЛ,</a:t>
            </a:r>
          </a:p>
          <a:p>
            <a:pPr algn="ctr"/>
            <a:r>
              <a:rPr lang="ru-RU" sz="1200" b="1">
                <a:solidFill>
                  <a:srgbClr val="FF0000"/>
                </a:solidFill>
                <a:latin typeface="Comic Sans MS" pitchFamily="66" charset="0"/>
              </a:rPr>
              <a:t>ПРИРОДУ НАШУ ОХРАНЯЛ!</a:t>
            </a:r>
            <a:endParaRPr lang="ru-RU" sz="1200"/>
          </a:p>
        </p:txBody>
      </p:sp>
      <p:sp>
        <p:nvSpPr>
          <p:cNvPr id="17430" name="Rectangle 23"/>
          <p:cNvSpPr>
            <a:spLocks noChangeArrowheads="1"/>
          </p:cNvSpPr>
          <p:nvPr/>
        </p:nvSpPr>
        <p:spPr bwMode="auto">
          <a:xfrm>
            <a:off x="2484438" y="3500438"/>
            <a:ext cx="796925" cy="790575"/>
          </a:xfrm>
          <a:prstGeom prst="rect">
            <a:avLst/>
          </a:prstGeom>
          <a:solidFill>
            <a:srgbClr val="C4BC96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7431" name="Rectangle 24"/>
          <p:cNvSpPr>
            <a:spLocks noChangeArrowheads="1"/>
          </p:cNvSpPr>
          <p:nvPr/>
        </p:nvSpPr>
        <p:spPr bwMode="auto">
          <a:xfrm>
            <a:off x="3276600" y="3860800"/>
            <a:ext cx="836613" cy="741363"/>
          </a:xfrm>
          <a:prstGeom prst="rect">
            <a:avLst/>
          </a:prstGeom>
          <a:solidFill>
            <a:srgbClr val="C4BC96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7432" name="Rectangle 25"/>
          <p:cNvSpPr>
            <a:spLocks noChangeArrowheads="1"/>
          </p:cNvSpPr>
          <p:nvPr/>
        </p:nvSpPr>
        <p:spPr bwMode="auto">
          <a:xfrm>
            <a:off x="4140200" y="4221163"/>
            <a:ext cx="828675" cy="762000"/>
          </a:xfrm>
          <a:prstGeom prst="rect">
            <a:avLst/>
          </a:prstGeom>
          <a:solidFill>
            <a:srgbClr val="C4BC96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7433" name="Text Box 26"/>
          <p:cNvSpPr txBox="1">
            <a:spLocks noChangeArrowheads="1"/>
          </p:cNvSpPr>
          <p:nvPr/>
        </p:nvSpPr>
        <p:spPr bwMode="auto">
          <a:xfrm>
            <a:off x="4716463" y="3573463"/>
            <a:ext cx="2376487" cy="1295400"/>
          </a:xfrm>
          <a:prstGeom prst="rect">
            <a:avLst/>
          </a:prstGeom>
          <a:solidFill>
            <a:srgbClr val="FFFFFF"/>
          </a:solidFill>
          <a:ln w="76200" cmpd="tri">
            <a:solidFill>
              <a:srgbClr val="00B0F0"/>
            </a:solidFill>
            <a:miter lim="800000"/>
            <a:headEnd/>
            <a:tailEnd/>
          </a:ln>
        </p:spPr>
        <p:txBody>
          <a:bodyPr/>
          <a:lstStyle/>
          <a:p>
            <a:pPr algn="ctr">
              <a:spcAft>
                <a:spcPts val="1000"/>
              </a:spcAft>
            </a:pPr>
            <a:r>
              <a:rPr lang="ru-RU" sz="1000" b="1" u="sng">
                <a:solidFill>
                  <a:srgbClr val="7030A0"/>
                </a:solidFill>
                <a:latin typeface="Comic Sans MS" pitchFamily="66" charset="0"/>
              </a:rPr>
              <a:t>ДОРОГИЕ ДРУЗЬЯ!</a:t>
            </a:r>
          </a:p>
          <a:p>
            <a:pPr algn="ctr">
              <a:spcAft>
                <a:spcPts val="1000"/>
              </a:spcAft>
            </a:pPr>
            <a:r>
              <a:rPr lang="ru-RU" sz="1000" b="1">
                <a:solidFill>
                  <a:srgbClr val="7030A0"/>
                </a:solidFill>
                <a:latin typeface="Comic Sans MS" pitchFamily="66" charset="0"/>
              </a:rPr>
              <a:t>Приглашаем вас в увлекательное путешествие по экологической тропе. Пусть шаги по ней дарят Вам радость открытий в познании  тайн и красоты Природы!</a:t>
            </a:r>
            <a:endParaRPr lang="ru-RU" sz="1000"/>
          </a:p>
        </p:txBody>
      </p:sp>
      <p:pic>
        <p:nvPicPr>
          <p:cNvPr id="39" name="Рисунок 38" descr="165c02_22.jpg"/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7308304" y="3645024"/>
            <a:ext cx="1291195" cy="1224136"/>
          </a:xfrm>
          <a:prstGeom prst="ellipse">
            <a:avLst/>
          </a:prstGeom>
          <a:ln w="63500" cap="rnd">
            <a:solidFill>
              <a:srgbClr val="333333"/>
            </a:solidFill>
          </a:ln>
          <a:effectLst/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17435" name="AutoShape 27"/>
          <p:cNvSpPr>
            <a:spLocks noChangeArrowheads="1"/>
          </p:cNvSpPr>
          <p:nvPr/>
        </p:nvSpPr>
        <p:spPr bwMode="auto">
          <a:xfrm>
            <a:off x="8328025" y="2590800"/>
            <a:ext cx="439738" cy="865188"/>
          </a:xfrm>
          <a:prstGeom prst="downArrow">
            <a:avLst>
              <a:gd name="adj1" fmla="val 50000"/>
              <a:gd name="adj2" fmla="val 34641"/>
            </a:avLst>
          </a:prstGeom>
          <a:solidFill>
            <a:srgbClr val="99FF99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7436" name="AutoShape 28"/>
          <p:cNvSpPr>
            <a:spLocks noChangeArrowheads="1"/>
          </p:cNvSpPr>
          <p:nvPr/>
        </p:nvSpPr>
        <p:spPr bwMode="auto">
          <a:xfrm rot="3524916">
            <a:off x="6173788" y="4679950"/>
            <a:ext cx="381000" cy="1120775"/>
          </a:xfrm>
          <a:prstGeom prst="downArrow">
            <a:avLst>
              <a:gd name="adj1" fmla="val 50000"/>
              <a:gd name="adj2" fmla="val 66691"/>
            </a:avLst>
          </a:prstGeom>
          <a:solidFill>
            <a:srgbClr val="99FF99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pic>
        <p:nvPicPr>
          <p:cNvPr id="43" name="Рисунок 42" descr="2966.jpg"/>
          <p:cNvPicPr/>
          <p:nvPr/>
        </p:nvPicPr>
        <p:blipFill>
          <a:blip r:embed="rId10" cstate="print"/>
          <a:stretch>
            <a:fillRect/>
          </a:stretch>
        </p:blipFill>
        <p:spPr>
          <a:xfrm>
            <a:off x="6500826" y="5357826"/>
            <a:ext cx="1295528" cy="1112242"/>
          </a:xfrm>
          <a:prstGeom prst="ellipse">
            <a:avLst/>
          </a:prstGeom>
          <a:ln w="63500" cap="rnd">
            <a:solidFill>
              <a:srgbClr val="333333"/>
            </a:solidFill>
          </a:ln>
          <a:effectLst/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44" name="Рисунок 43" descr="bereza_bol.jpg"/>
          <p:cNvPicPr/>
          <p:nvPr/>
        </p:nvPicPr>
        <p:blipFill>
          <a:blip r:embed="rId11" cstate="print"/>
          <a:srcRect t="6717" b="15310"/>
          <a:stretch>
            <a:fillRect/>
          </a:stretch>
        </p:blipFill>
        <p:spPr>
          <a:xfrm>
            <a:off x="4499992" y="5085184"/>
            <a:ext cx="1309843" cy="1008112"/>
          </a:xfrm>
          <a:prstGeom prst="ellipse">
            <a:avLst/>
          </a:prstGeom>
          <a:ln w="63500" cap="rnd">
            <a:solidFill>
              <a:srgbClr val="333333"/>
            </a:solidFill>
          </a:ln>
          <a:effectLst/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17439" name="TextBox 44"/>
          <p:cNvSpPr txBox="1">
            <a:spLocks noChangeArrowheads="1"/>
          </p:cNvSpPr>
          <p:nvPr/>
        </p:nvSpPr>
        <p:spPr bwMode="auto">
          <a:xfrm>
            <a:off x="7451725" y="4868863"/>
            <a:ext cx="1692275" cy="60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100" b="1">
                <a:latin typeface="Arial Black" pitchFamily="34" charset="0"/>
              </a:rPr>
              <a:t>Станция №6</a:t>
            </a:r>
          </a:p>
          <a:p>
            <a:r>
              <a:rPr lang="ru-RU" sz="1100" b="1">
                <a:latin typeface="Arial Black" pitchFamily="34" charset="0"/>
              </a:rPr>
              <a:t>Плодово-ягодные </a:t>
            </a:r>
          </a:p>
          <a:p>
            <a:r>
              <a:rPr lang="ru-RU" sz="1100" b="1">
                <a:latin typeface="Arial Black" pitchFamily="34" charset="0"/>
              </a:rPr>
              <a:t>кустарники</a:t>
            </a:r>
          </a:p>
        </p:txBody>
      </p:sp>
      <p:sp>
        <p:nvSpPr>
          <p:cNvPr id="17440" name="TextBox 45"/>
          <p:cNvSpPr txBox="1">
            <a:spLocks noChangeArrowheads="1"/>
          </p:cNvSpPr>
          <p:nvPr/>
        </p:nvSpPr>
        <p:spPr bwMode="auto">
          <a:xfrm>
            <a:off x="4572000" y="6165850"/>
            <a:ext cx="1368425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200" b="1">
                <a:latin typeface="Arial Black" pitchFamily="34" charset="0"/>
              </a:rPr>
              <a:t>Станция №7</a:t>
            </a:r>
          </a:p>
          <a:p>
            <a:r>
              <a:rPr lang="ru-RU" sz="1200" b="1">
                <a:latin typeface="Arial Black" pitchFamily="34" charset="0"/>
              </a:rPr>
              <a:t>«Береза»</a:t>
            </a:r>
          </a:p>
        </p:txBody>
      </p:sp>
      <p:sp>
        <p:nvSpPr>
          <p:cNvPr id="17441" name="TextBox 46"/>
          <p:cNvSpPr txBox="1">
            <a:spLocks noChangeArrowheads="1"/>
          </p:cNvSpPr>
          <p:nvPr/>
        </p:nvSpPr>
        <p:spPr bwMode="auto">
          <a:xfrm>
            <a:off x="7308850" y="6396038"/>
            <a:ext cx="18351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200" b="1">
                <a:latin typeface="Arial Black" pitchFamily="34" charset="0"/>
              </a:rPr>
              <a:t>Станция №8</a:t>
            </a:r>
          </a:p>
          <a:p>
            <a:r>
              <a:rPr lang="ru-RU" sz="1200" b="1">
                <a:latin typeface="Arial Black" pitchFamily="34" charset="0"/>
              </a:rPr>
              <a:t>«Северная аллея»</a:t>
            </a:r>
          </a:p>
        </p:txBody>
      </p:sp>
      <p:sp>
        <p:nvSpPr>
          <p:cNvPr id="17442" name="AutoShape 19"/>
          <p:cNvSpPr>
            <a:spLocks noChangeArrowheads="1"/>
          </p:cNvSpPr>
          <p:nvPr/>
        </p:nvSpPr>
        <p:spPr bwMode="auto">
          <a:xfrm rot="5711838">
            <a:off x="5894387" y="5634038"/>
            <a:ext cx="428625" cy="647700"/>
          </a:xfrm>
          <a:prstGeom prst="upArrow">
            <a:avLst>
              <a:gd name="adj1" fmla="val 62056"/>
              <a:gd name="adj2" fmla="val 60381"/>
            </a:avLst>
          </a:prstGeom>
          <a:solidFill>
            <a:srgbClr val="99FF99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Рисунок 1" descr="Children_Day_vector_wallpaper_0168045a.jpg"/>
          <p:cNvPicPr>
            <a:picLocks noChangeAspect="1"/>
          </p:cNvPicPr>
          <p:nvPr/>
        </p:nvPicPr>
        <p:blipFill>
          <a:blip r:embed="rId2">
            <a:lum bright="3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1643042" y="214290"/>
            <a:ext cx="5489003" cy="5847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32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ПЛАНЫ И ПЕРСПЕКТИВЫ</a:t>
            </a:r>
            <a:endParaRPr lang="ru-RU" sz="3200" dirty="0"/>
          </a:p>
        </p:txBody>
      </p:sp>
      <p:sp>
        <p:nvSpPr>
          <p:cNvPr id="18436" name="TextBox 3"/>
          <p:cNvSpPr txBox="1">
            <a:spLocks noChangeArrowheads="1"/>
          </p:cNvSpPr>
          <p:nvPr/>
        </p:nvSpPr>
        <p:spPr bwMode="auto">
          <a:xfrm>
            <a:off x="285750" y="1071563"/>
            <a:ext cx="8572500" cy="5262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indent="-457200" algn="just">
              <a:buFont typeface="Calibri" pitchFamily="34" charset="0"/>
              <a:buAutoNum type="arabicPeriod"/>
            </a:pPr>
            <a:r>
              <a:rPr lang="ru-RU" sz="2400" b="1"/>
              <a:t>Пополнение дендрологического отдела некоторыми видами кустарников и деревьев.</a:t>
            </a:r>
          </a:p>
          <a:p>
            <a:pPr marL="457200" indent="-457200" algn="just">
              <a:buFont typeface="Calibri" pitchFamily="34" charset="0"/>
              <a:buAutoNum type="arabicPeriod"/>
            </a:pPr>
            <a:endParaRPr lang="ru-RU" sz="2400" b="1"/>
          </a:p>
          <a:p>
            <a:pPr marL="457200" indent="-457200" algn="just">
              <a:buFont typeface="Calibri" pitchFamily="34" charset="0"/>
              <a:buAutoNum type="arabicPeriod"/>
            </a:pPr>
            <a:r>
              <a:rPr lang="ru-RU" sz="2400" b="1"/>
              <a:t>Перепланировка и пополнение отдела плодово-ягодных культур несколькими сортами малины.</a:t>
            </a:r>
          </a:p>
          <a:p>
            <a:pPr marL="457200" indent="-457200" algn="just">
              <a:buFont typeface="Calibri" pitchFamily="34" charset="0"/>
              <a:buAutoNum type="arabicPeriod"/>
            </a:pPr>
            <a:endParaRPr lang="ru-RU" sz="2400" b="1"/>
          </a:p>
          <a:p>
            <a:pPr marL="457200" indent="-457200" algn="just">
              <a:buFont typeface="Calibri" pitchFamily="34" charset="0"/>
              <a:buAutoNum type="arabicPeriod"/>
            </a:pPr>
            <a:r>
              <a:rPr lang="ru-RU" sz="2400" b="1"/>
              <a:t>Пополнение ассортимента цветочно-декоративного отдела.</a:t>
            </a:r>
          </a:p>
          <a:p>
            <a:pPr marL="457200" indent="-457200" algn="just">
              <a:buFont typeface="Calibri" pitchFamily="34" charset="0"/>
              <a:buAutoNum type="arabicPeriod"/>
            </a:pPr>
            <a:endParaRPr lang="ru-RU" sz="2400" b="1"/>
          </a:p>
          <a:p>
            <a:pPr marL="457200" indent="-457200" algn="just">
              <a:buFont typeface="Calibri" pitchFamily="34" charset="0"/>
              <a:buAutoNum type="arabicPeriod"/>
            </a:pPr>
            <a:r>
              <a:rPr lang="ru-RU" sz="2400" b="1"/>
              <a:t>Проведение конкурса малой скульптурной формы.</a:t>
            </a:r>
          </a:p>
          <a:p>
            <a:pPr marL="457200" indent="-457200" algn="just">
              <a:buFont typeface="Calibri" pitchFamily="34" charset="0"/>
              <a:buAutoNum type="arabicPeriod"/>
            </a:pPr>
            <a:endParaRPr lang="ru-RU" sz="2400" b="1"/>
          </a:p>
          <a:p>
            <a:pPr marL="457200" indent="-457200" algn="just">
              <a:buFont typeface="Calibri" pitchFamily="34" charset="0"/>
              <a:buAutoNum type="arabicPeriod"/>
            </a:pPr>
            <a:r>
              <a:rPr lang="ru-RU" sz="2400" b="1"/>
              <a:t>Закладка искусственного болота.</a:t>
            </a:r>
          </a:p>
          <a:p>
            <a:pPr marL="457200" indent="-457200" algn="just">
              <a:buFont typeface="Calibri" pitchFamily="34" charset="0"/>
              <a:buAutoNum type="arabicPeriod"/>
            </a:pPr>
            <a:endParaRPr lang="ru-RU" sz="2400" b="1"/>
          </a:p>
          <a:p>
            <a:pPr marL="457200" indent="-457200" algn="just">
              <a:buFont typeface="Calibri" pitchFamily="34" charset="0"/>
              <a:buAutoNum type="arabicPeriod"/>
            </a:pPr>
            <a:r>
              <a:rPr lang="ru-RU" sz="2400" b="1"/>
              <a:t>Создание экологического патруля.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Рисунок 1" descr="webjong_illustrations_1040585_top.jpg"/>
          <p:cNvPicPr>
            <a:picLocks noChangeAspect="1"/>
          </p:cNvPicPr>
          <p:nvPr/>
        </p:nvPicPr>
        <p:blipFill>
          <a:blip r:embed="rId2">
            <a:lum bright="3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928662" y="2643182"/>
            <a:ext cx="7597336" cy="76944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4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СПАСИБО ЗА ВНИМАНИЕ!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Рисунок 1" descr="Children_Day_vector_wallpaper_167973.jpg"/>
          <p:cNvPicPr>
            <a:picLocks noChangeAspect="1"/>
          </p:cNvPicPr>
          <p:nvPr/>
        </p:nvPicPr>
        <p:blipFill>
          <a:blip r:embed="rId2">
            <a:lum bright="2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5" name="TextBox 2"/>
          <p:cNvSpPr txBox="1">
            <a:spLocks noChangeArrowheads="1"/>
          </p:cNvSpPr>
          <p:nvPr/>
        </p:nvSpPr>
        <p:spPr bwMode="auto">
          <a:xfrm>
            <a:off x="428625" y="642938"/>
            <a:ext cx="8358188" cy="560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 algn="ctr"/>
            <a:r>
              <a:rPr lang="ru-RU" sz="2800">
                <a:latin typeface="Calibri" pitchFamily="34" charset="0"/>
              </a:rPr>
              <a:t>ВОСПИТАТЕЛЬНО-ОБРАЗОВАТЕЛЬНЫЕ ЗАДАЧИ </a:t>
            </a:r>
          </a:p>
          <a:p>
            <a:pPr marL="342900" indent="-342900">
              <a:buFont typeface="Calibri" pitchFamily="34" charset="0"/>
              <a:buAutoNum type="arabicPeriod"/>
            </a:pPr>
            <a:endParaRPr lang="ru-RU">
              <a:latin typeface="Calibri" pitchFamily="34" charset="0"/>
            </a:endParaRPr>
          </a:p>
          <a:p>
            <a:pPr marL="342900" indent="-342900" algn="just">
              <a:buFont typeface="Calibri" pitchFamily="34" charset="0"/>
              <a:buAutoNum type="arabicPeriod"/>
            </a:pPr>
            <a:r>
              <a:rPr lang="ru-RU" sz="2400">
                <a:latin typeface="Calibri" pitchFamily="34" charset="0"/>
              </a:rPr>
              <a:t>Помочь накапливанию у детей чувственного опыта, который является  основой для последующих обобщений, формирования элементарных природоведческих понятий.</a:t>
            </a:r>
          </a:p>
          <a:p>
            <a:pPr marL="342900" indent="-342900" algn="just">
              <a:buFont typeface="Calibri" pitchFamily="34" charset="0"/>
              <a:buAutoNum type="arabicPeriod"/>
            </a:pPr>
            <a:endParaRPr lang="ru-RU" sz="2400">
              <a:latin typeface="Calibri" pitchFamily="34" charset="0"/>
            </a:endParaRPr>
          </a:p>
          <a:p>
            <a:pPr marL="342900" indent="-342900" algn="just">
              <a:buFont typeface="Calibri" pitchFamily="34" charset="0"/>
              <a:buAutoNum type="arabicPeriod"/>
            </a:pPr>
            <a:r>
              <a:rPr lang="ru-RU" sz="2400">
                <a:latin typeface="Calibri" pitchFamily="34" charset="0"/>
              </a:rPr>
              <a:t> Формировать умение наблюдать, развивать любознательность, интерес к природе.</a:t>
            </a:r>
          </a:p>
          <a:p>
            <a:pPr marL="342900" indent="-342900" algn="just">
              <a:buFont typeface="Calibri" pitchFamily="34" charset="0"/>
              <a:buAutoNum type="arabicPeriod"/>
            </a:pPr>
            <a:endParaRPr lang="ru-RU" sz="2400">
              <a:latin typeface="Calibri" pitchFamily="34" charset="0"/>
            </a:endParaRPr>
          </a:p>
          <a:p>
            <a:pPr marL="342900" indent="-342900" algn="just">
              <a:buFont typeface="Calibri" pitchFamily="34" charset="0"/>
              <a:buAutoNum type="arabicPeriod"/>
            </a:pPr>
            <a:r>
              <a:rPr lang="ru-RU" sz="2400">
                <a:latin typeface="Calibri" pitchFamily="34" charset="0"/>
              </a:rPr>
              <a:t>Развить и совершенствовать знания, умения и навыки по уходу за растениями огорода и цветника с учётом региональных климатических условий.</a:t>
            </a:r>
          </a:p>
          <a:p>
            <a:pPr marL="342900" indent="-342900" algn="just">
              <a:buFont typeface="Calibri" pitchFamily="34" charset="0"/>
              <a:buAutoNum type="arabicPeriod"/>
            </a:pPr>
            <a:endParaRPr lang="ru-RU" sz="2400">
              <a:latin typeface="Calibri" pitchFamily="34" charset="0"/>
            </a:endParaRPr>
          </a:p>
          <a:p>
            <a:pPr marL="342900" indent="-342900" algn="just">
              <a:buFont typeface="Calibri" pitchFamily="34" charset="0"/>
              <a:buAutoNum type="arabicPeriod"/>
            </a:pPr>
            <a:r>
              <a:rPr lang="ru-RU" sz="2400">
                <a:latin typeface="Calibri" pitchFamily="34" charset="0"/>
              </a:rPr>
              <a:t> Воспитание  начал экологической культуры, гуманно-действенного отношения к природе.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Рисунок 2" descr="Children_Day_vector_wallpaper_0167995a.jpg"/>
          <p:cNvPicPr>
            <a:picLocks noChangeAspect="1"/>
          </p:cNvPicPr>
          <p:nvPr/>
        </p:nvPicPr>
        <p:blipFill>
          <a:blip r:embed="rId2">
            <a:lum bright="3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 descr="огопрод 38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57158" y="285728"/>
            <a:ext cx="2928926" cy="2196695"/>
          </a:xfrm>
          <a:prstGeom prst="roundRect">
            <a:avLst>
              <a:gd name="adj" fmla="val 11111"/>
            </a:avLst>
          </a:prstGeom>
          <a:ln w="190500" cap="rnd">
            <a:solidFill>
              <a:schemeClr val="tx2">
                <a:lumMod val="60000"/>
                <a:lumOff val="40000"/>
              </a:schemeClr>
            </a:solidFill>
            <a:prstDash val="solid"/>
          </a:ln>
          <a:effectLst>
            <a:glow rad="101600">
              <a:schemeClr val="accent5">
                <a:satMod val="175000"/>
                <a:alpha val="40000"/>
              </a:schemeClr>
            </a:glow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pic>
        <p:nvPicPr>
          <p:cNvPr id="5" name="Рисунок 4" descr="огопрод 147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715008" y="285728"/>
            <a:ext cx="3065159" cy="2143140"/>
          </a:xfrm>
          <a:prstGeom prst="roundRect">
            <a:avLst>
              <a:gd name="adj" fmla="val 11111"/>
            </a:avLst>
          </a:prstGeom>
          <a:ln w="190500" cap="rnd">
            <a:solidFill>
              <a:schemeClr val="tx2">
                <a:lumMod val="60000"/>
                <a:lumOff val="40000"/>
              </a:schemeClr>
            </a:solidFill>
            <a:prstDash val="solid"/>
          </a:ln>
          <a:effectLst>
            <a:glow rad="101600">
              <a:schemeClr val="accent5">
                <a:satMod val="175000"/>
                <a:alpha val="40000"/>
              </a:schemeClr>
            </a:glow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pic>
        <p:nvPicPr>
          <p:cNvPr id="7" name="Рисунок 6" descr="огопрод 149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928926" y="1071546"/>
            <a:ext cx="3033562" cy="2071701"/>
          </a:xfrm>
          <a:prstGeom prst="roundRect">
            <a:avLst>
              <a:gd name="adj" fmla="val 11111"/>
            </a:avLst>
          </a:prstGeom>
          <a:ln w="190500" cap="rnd">
            <a:solidFill>
              <a:schemeClr val="tx2">
                <a:lumMod val="60000"/>
                <a:lumOff val="40000"/>
              </a:schemeClr>
            </a:solidFill>
            <a:prstDash val="solid"/>
          </a:ln>
          <a:effectLst>
            <a:glow rad="101600">
              <a:schemeClr val="accent5">
                <a:satMod val="175000"/>
                <a:alpha val="40000"/>
              </a:schemeClr>
            </a:glow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pic>
        <p:nvPicPr>
          <p:cNvPr id="8" name="Рисунок 7" descr="огопрод 196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57158" y="4214818"/>
            <a:ext cx="2857520" cy="2143140"/>
          </a:xfrm>
          <a:prstGeom prst="roundRect">
            <a:avLst>
              <a:gd name="adj" fmla="val 11111"/>
            </a:avLst>
          </a:prstGeom>
          <a:ln w="190500" cap="rnd">
            <a:solidFill>
              <a:schemeClr val="tx2">
                <a:lumMod val="60000"/>
                <a:lumOff val="40000"/>
              </a:schemeClr>
            </a:solidFill>
            <a:prstDash val="solid"/>
          </a:ln>
          <a:effectLst>
            <a:glow rad="101600">
              <a:schemeClr val="accent5">
                <a:satMod val="175000"/>
                <a:alpha val="40000"/>
              </a:schemeClr>
            </a:glow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pic>
        <p:nvPicPr>
          <p:cNvPr id="10" name="Рисунок 9" descr="огопрод 236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5857884" y="4071942"/>
            <a:ext cx="2928926" cy="2196695"/>
          </a:xfrm>
          <a:prstGeom prst="roundRect">
            <a:avLst>
              <a:gd name="adj" fmla="val 11111"/>
            </a:avLst>
          </a:prstGeom>
          <a:ln w="190500" cap="rnd">
            <a:solidFill>
              <a:schemeClr val="tx2">
                <a:lumMod val="60000"/>
                <a:lumOff val="40000"/>
              </a:schemeClr>
            </a:solidFill>
            <a:prstDash val="solid"/>
          </a:ln>
          <a:effectLst>
            <a:glow rad="101600">
              <a:schemeClr val="accent5">
                <a:satMod val="175000"/>
                <a:alpha val="40000"/>
              </a:schemeClr>
            </a:glow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pic>
        <p:nvPicPr>
          <p:cNvPr id="11" name="Рисунок 10" descr="огопрод 346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2928926" y="3571876"/>
            <a:ext cx="3077428" cy="2143140"/>
          </a:xfrm>
          <a:prstGeom prst="roundRect">
            <a:avLst>
              <a:gd name="adj" fmla="val 11111"/>
            </a:avLst>
          </a:prstGeom>
          <a:ln w="190500" cap="rnd">
            <a:solidFill>
              <a:schemeClr val="tx2">
                <a:lumMod val="60000"/>
                <a:lumOff val="40000"/>
              </a:schemeClr>
            </a:solidFill>
            <a:prstDash val="solid"/>
          </a:ln>
          <a:effectLst>
            <a:glow rad="101600">
              <a:schemeClr val="accent5">
                <a:satMod val="175000"/>
                <a:alpha val="40000"/>
              </a:schemeClr>
            </a:glow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00"/>
                            </p:stCondLst>
                            <p:childTnLst>
                              <p:par>
                                <p:cTn id="2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0"/>
                            </p:stCondLst>
                            <p:childTnLst>
                              <p:par>
                                <p:cTn id="30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Рисунок 2" descr="План усадебного участка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5250" y="190500"/>
            <a:ext cx="8972550" cy="6361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Рисунок 1" descr="Vector_summer_illustration_ViewIllustrator_2015.jpg"/>
          <p:cNvPicPr>
            <a:picLocks noChangeAspect="1"/>
          </p:cNvPicPr>
          <p:nvPr/>
        </p:nvPicPr>
        <p:blipFill>
          <a:blip r:embed="rId2">
            <a:lum bright="3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1214414" y="214290"/>
            <a:ext cx="7116948" cy="584775"/>
          </a:xfrm>
          <a:prstGeom prst="rect">
            <a:avLst/>
          </a:prstGeom>
          <a:noFill/>
          <a:effectLst>
            <a:glow rad="101600">
              <a:schemeClr val="accent4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  <a:cs typeface="+mn-cs"/>
              </a:rPr>
              <a:t>ОТДЕЛ ЗАКРЫТОГО ГРУНТА (ТЕПЛИЦЫ)</a:t>
            </a:r>
          </a:p>
        </p:txBody>
      </p:sp>
      <p:pic>
        <p:nvPicPr>
          <p:cNvPr id="4" name="Рисунок 3" descr="огопрод 28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57158" y="928670"/>
            <a:ext cx="2196700" cy="2928933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pic>
        <p:nvPicPr>
          <p:cNvPr id="5" name="Рисунок 4" descr="огопрод 283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857488" y="928670"/>
            <a:ext cx="3238491" cy="2428868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pic>
        <p:nvPicPr>
          <p:cNvPr id="6" name="Рисунок 5" descr="огопрод 279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000728" y="2500306"/>
            <a:ext cx="3143272" cy="2357455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pic>
        <p:nvPicPr>
          <p:cNvPr id="7" name="Рисунок 6" descr="огопрод 280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500562" y="4357694"/>
            <a:ext cx="3047989" cy="2285992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pic>
        <p:nvPicPr>
          <p:cNvPr id="8" name="Рисунок 7" descr="огопрод 295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642910" y="4357694"/>
            <a:ext cx="2952739" cy="2214554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pic>
        <p:nvPicPr>
          <p:cNvPr id="9" name="Рисунок 8" descr="P1060844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2071670" y="2786058"/>
            <a:ext cx="2843199" cy="2132400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Рисунок 1" descr="Vector_summer_illustration_ViewIllustrator_2002.jpg"/>
          <p:cNvPicPr>
            <a:picLocks noChangeAspect="1"/>
          </p:cNvPicPr>
          <p:nvPr/>
        </p:nvPicPr>
        <p:blipFill>
          <a:blip r:embed="rId2">
            <a:lum bright="2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2357422" y="285728"/>
            <a:ext cx="5013424" cy="5847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  <a:cs typeface="+mn-cs"/>
              </a:rPr>
              <a:t>ОТДЕЛ ОТКРЫТОГО ГРУНТА</a:t>
            </a:r>
          </a:p>
        </p:txBody>
      </p:sp>
      <p:pic>
        <p:nvPicPr>
          <p:cNvPr id="6" name="Рисунок 5" descr="огопрод 16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071670" y="2285992"/>
            <a:ext cx="4500562" cy="3375422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pic>
        <p:nvPicPr>
          <p:cNvPr id="4" name="Рисунок 3" descr="огопрод 164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57158" y="857232"/>
            <a:ext cx="2428860" cy="1821645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pic>
        <p:nvPicPr>
          <p:cNvPr id="5" name="Рисунок 4" descr="огопрод 165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428992" y="928670"/>
            <a:ext cx="2309797" cy="1732347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pic>
        <p:nvPicPr>
          <p:cNvPr id="7" name="Рисунок 6" descr="огопрод 179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143636" y="928670"/>
            <a:ext cx="2333609" cy="1750207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pic>
        <p:nvPicPr>
          <p:cNvPr id="9" name="Рисунок 8" descr="IMAG0021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428596" y="4857760"/>
            <a:ext cx="2476730" cy="1714512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pic>
        <p:nvPicPr>
          <p:cNvPr id="11" name="Рисунок 10" descr="P1060954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6429388" y="4714884"/>
            <a:ext cx="2190733" cy="1643050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pic>
        <p:nvPicPr>
          <p:cNvPr id="12" name="Рисунок 11" descr="P1060805.JP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3428992" y="4786322"/>
            <a:ext cx="2390759" cy="1793069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4000"/>
                            </p:stCondLst>
                            <p:childTnLst>
                              <p:par>
                                <p:cTn id="24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0"/>
                            </p:stCondLst>
                            <p:childTnLst>
                              <p:par>
                                <p:cTn id="28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6000"/>
                            </p:stCondLst>
                            <p:childTnLst>
                              <p:par>
                                <p:cTn id="32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Рисунок 1" descr="Vector_spring_illustration_ViewIllustrator_1024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3288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1428728" y="285728"/>
            <a:ext cx="6794745" cy="5847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  <a:cs typeface="+mn-cs"/>
              </a:rPr>
              <a:t>ОТДЕЛ ПЛОДОВО-ЯГОДНЫХ КУЛЬТУР</a:t>
            </a:r>
          </a:p>
        </p:txBody>
      </p:sp>
      <p:pic>
        <p:nvPicPr>
          <p:cNvPr id="5" name="Рисунок 4" descr="огопрод 368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42910" y="928670"/>
            <a:ext cx="3143272" cy="2357454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pic>
        <p:nvPicPr>
          <p:cNvPr id="10" name="Рисунок 9" descr="огопрод 159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203827" y="923917"/>
            <a:ext cx="3187712" cy="2390784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pic>
        <p:nvPicPr>
          <p:cNvPr id="11" name="Рисунок 10" descr="огопрод 192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 rot="5400000">
            <a:off x="116058" y="3955854"/>
            <a:ext cx="3071807" cy="2303855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pic>
        <p:nvPicPr>
          <p:cNvPr id="12" name="Рисунок 11" descr="огопрод 193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 rot="5400000">
            <a:off x="2905113" y="3952879"/>
            <a:ext cx="3048022" cy="2286016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pic>
        <p:nvPicPr>
          <p:cNvPr id="13" name="Рисунок 12" descr="огопрод 194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6143636" y="3571876"/>
            <a:ext cx="2196701" cy="2928934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000"/>
                            </p:stCondLst>
                            <p:childTnLst>
                              <p:par>
                                <p:cTn id="27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Рисунок 1" descr="Vector_spring_illustration_ViewIllustrator_2004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833416" y="133350"/>
            <a:ext cx="7665881" cy="5847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32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ЦВЕТОЧНО-ДЕКОРАТИВНЫЙ ОТДЕЛ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857620" y="928670"/>
            <a:ext cx="1826141" cy="52322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>
              <a:defRPr/>
            </a:pPr>
            <a:r>
              <a:rPr lang="ru-RU" sz="2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КЛУМБЫ</a:t>
            </a:r>
          </a:p>
        </p:txBody>
      </p:sp>
      <p:pic>
        <p:nvPicPr>
          <p:cNvPr id="5" name="Рисунок 4" descr="огопрод 149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85720" y="1714488"/>
            <a:ext cx="3071834" cy="2071701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pic>
        <p:nvPicPr>
          <p:cNvPr id="6" name="Рисунок 5" descr="огопрод 15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786446" y="1643050"/>
            <a:ext cx="2857487" cy="2143116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pic>
        <p:nvPicPr>
          <p:cNvPr id="7" name="Рисунок 6" descr="огопрод 180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28596" y="4000504"/>
            <a:ext cx="2905113" cy="2178835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pic>
        <p:nvPicPr>
          <p:cNvPr id="8" name="Рисунок 7" descr="огопрод 195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857884" y="4071942"/>
            <a:ext cx="2809863" cy="2107397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pic>
        <p:nvPicPr>
          <p:cNvPr id="9" name="Рисунок 8" descr="огопрод 224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3000364" y="1643050"/>
            <a:ext cx="2991578" cy="2069398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pic>
        <p:nvPicPr>
          <p:cNvPr id="10" name="Рисунок 9" descr="огопрод 235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3071802" y="4357694"/>
            <a:ext cx="2928926" cy="2196695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4000"/>
                            </p:stCondLst>
                            <p:childTnLst>
                              <p:par>
                                <p:cTn id="2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0"/>
                            </p:stCondLst>
                            <p:childTnLst>
                              <p:par>
                                <p:cTn id="2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Рисунок 1" descr="Vector_autumn_illustration_ViewIllustrator_2027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3857620" y="285728"/>
            <a:ext cx="1880066" cy="52322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>
              <a:defRPr/>
            </a:pPr>
            <a:r>
              <a:rPr lang="ru-RU" sz="2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РАБАТКИ</a:t>
            </a:r>
          </a:p>
        </p:txBody>
      </p:sp>
      <p:pic>
        <p:nvPicPr>
          <p:cNvPr id="4" name="Рисунок 3" descr="огопрод 34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00034" y="928670"/>
            <a:ext cx="4093692" cy="2579596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pic>
        <p:nvPicPr>
          <p:cNvPr id="5" name="Рисунок 4" descr="P107022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5400000">
            <a:off x="4735720" y="1979396"/>
            <a:ext cx="4405278" cy="3303959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pic>
        <p:nvPicPr>
          <p:cNvPr id="6" name="Рисунок 5" descr="P1070223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00034" y="3929066"/>
            <a:ext cx="4170403" cy="2571768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290</TotalTime>
  <Words>272</Words>
  <Application>Microsoft Office PowerPoint</Application>
  <PresentationFormat>Экран (4:3)</PresentationFormat>
  <Paragraphs>67</Paragraphs>
  <Slides>18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3" baseType="lpstr">
      <vt:lpstr>Arial</vt:lpstr>
      <vt:lpstr>Calibri</vt:lpstr>
      <vt:lpstr>Arial Black</vt:lpstr>
      <vt:lpstr>Comic Sans MS</vt:lpstr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Инночка</dc:creator>
  <cp:lastModifiedBy>User</cp:lastModifiedBy>
  <cp:revision>47</cp:revision>
  <dcterms:created xsi:type="dcterms:W3CDTF">2011-09-28T04:46:27Z</dcterms:created>
  <dcterms:modified xsi:type="dcterms:W3CDTF">2012-06-29T05:27:52Z</dcterms:modified>
</cp:coreProperties>
</file>